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4.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353" r:id="rId2"/>
    <p:sldId id="354" r:id="rId3"/>
    <p:sldId id="355" r:id="rId4"/>
    <p:sldId id="356" r:id="rId5"/>
    <p:sldId id="357" r:id="rId6"/>
    <p:sldId id="358" r:id="rId7"/>
    <p:sldId id="257" r:id="rId8"/>
    <p:sldId id="360" r:id="rId9"/>
    <p:sldId id="259" r:id="rId10"/>
    <p:sldId id="363" r:id="rId11"/>
    <p:sldId id="364" r:id="rId12"/>
    <p:sldId id="261" r:id="rId13"/>
    <p:sldId id="374" r:id="rId14"/>
    <p:sldId id="373" r:id="rId15"/>
    <p:sldId id="377" r:id="rId16"/>
    <p:sldId id="376" r:id="rId17"/>
    <p:sldId id="265" r:id="rId18"/>
    <p:sldId id="351" r:id="rId19"/>
    <p:sldId id="266" r:id="rId20"/>
    <p:sldId id="370" r:id="rId21"/>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新课标第一网" initials="" lastIdx="0" clrIdx="0"/>
  <p:cmAuthor id="1" name="作者" initials="作" lastIdx="0" clrIdx="1"/>
  <p:cmAuthor id="4" name="Administrat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D41D5"/>
    <a:srgbClr val="CC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23" autoAdjust="0"/>
    <p:restoredTop sz="92365" autoAdjust="0"/>
  </p:normalViewPr>
  <p:slideViewPr>
    <p:cSldViewPr snapToGrid="0">
      <p:cViewPr varScale="1">
        <p:scale>
          <a:sx n="79" d="100"/>
          <a:sy n="79" d="100"/>
        </p:scale>
        <p:origin x="350" y="1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2023/7/14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怎么测试能不能导电？连接电源，观察电流表指针是否偏转。简单一点？可以用小灯泡是否发光测试。</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124559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观察实验并记录实验现象。</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电解质与非电解质的本质区别是看化合物在熔融状态下或在水溶液中能否发生自身电离，而溶液的导电只是一个表面现象。</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308838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2023/7/14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2023/7/14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2023/7/14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2023/7/14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2023/7/14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2023/7/14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2023/7/14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2023/7/14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2023/7/14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2023/7/14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2023/7/14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2023/7/14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2.jpeg"/><Relationship Id="rId3" Type="http://schemas.microsoft.com/office/2007/relationships/media" Target="../media/media2.mp4"/><Relationship Id="rId7" Type="http://schemas.openxmlformats.org/officeDocument/2006/relationships/image" Target="../media/image21.jpe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notesSlide" Target="../notesSlides/notesSlide3.xml"/><Relationship Id="rId11" Type="http://schemas.openxmlformats.org/officeDocument/2006/relationships/image" Target="../media/image25.png"/><Relationship Id="rId5" Type="http://schemas.openxmlformats.org/officeDocument/2006/relationships/slideLayout" Target="../slideLayouts/slideLayout7.xml"/><Relationship Id="rId10" Type="http://schemas.openxmlformats.org/officeDocument/2006/relationships/image" Target="../media/image24.png"/><Relationship Id="rId4" Type="http://schemas.openxmlformats.org/officeDocument/2006/relationships/video" Target="../media/media2.mp4"/><Relationship Id="rId9"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tags" Target="../tags/tag15.xml"/><Relationship Id="rId13" Type="http://schemas.openxmlformats.org/officeDocument/2006/relationships/slideLayout" Target="../slideLayouts/slideLayout2.xml"/><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tags" Target="../tags/tag19.xml"/><Relationship Id="rId2" Type="http://schemas.openxmlformats.org/officeDocument/2006/relationships/tags" Target="../tags/tag9.xml"/><Relationship Id="rId16" Type="http://schemas.openxmlformats.org/officeDocument/2006/relationships/slide" Target="slide15.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tags" Target="../tags/tag18.xml"/><Relationship Id="rId5" Type="http://schemas.openxmlformats.org/officeDocument/2006/relationships/tags" Target="../tags/tag12.xml"/><Relationship Id="rId15" Type="http://schemas.openxmlformats.org/officeDocument/2006/relationships/image" Target="../media/image27.jpeg"/><Relationship Id="rId10" Type="http://schemas.openxmlformats.org/officeDocument/2006/relationships/tags" Target="../tags/tag17.xml"/><Relationship Id="rId4" Type="http://schemas.openxmlformats.org/officeDocument/2006/relationships/tags" Target="../tags/tag11.xml"/><Relationship Id="rId9" Type="http://schemas.openxmlformats.org/officeDocument/2006/relationships/tags" Target="../tags/tag16.xml"/><Relationship Id="rId14" Type="http://schemas.openxmlformats.org/officeDocument/2006/relationships/notesSlide" Target="../notesSlides/notesSlide4.xml"/></Relationships>
</file>

<file path=ppt/slides/_rels/slide15.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2.xml"/><Relationship Id="rId1" Type="http://schemas.openxmlformats.org/officeDocument/2006/relationships/tags" Target="../tags/tag21.xml"/></Relationships>
</file>

<file path=ppt/slides/_rels/slide19.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slideLayout" Target="../slideLayouts/slideLayout2.xml"/><Relationship Id="rId4" Type="http://schemas.openxmlformats.org/officeDocument/2006/relationships/tags" Target="../tags/tag2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tags" Target="../tags/tag5.xml"/><Relationship Id="rId7" Type="http://schemas.openxmlformats.org/officeDocument/2006/relationships/notesSlide" Target="../notesSlides/notesSlide2.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slideLayout" Target="../slideLayouts/slideLayout2.xml"/><Relationship Id="rId5" Type="http://schemas.microsoft.com/office/2007/relationships/media" Target="../media/media1.mp4"/><Relationship Id="rId10" Type="http://schemas.openxmlformats.org/officeDocument/2006/relationships/image" Target="../media/image16.png"/><Relationship Id="rId4" Type="http://schemas.openxmlformats.org/officeDocument/2006/relationships/video" Target="NULL" TargetMode="External"/><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B377867-1695-EB3F-81BC-FFE0512512F7}"/>
              </a:ext>
            </a:extLst>
          </p:cNvPr>
          <p:cNvSpPr txBox="1"/>
          <p:nvPr/>
        </p:nvSpPr>
        <p:spPr>
          <a:xfrm>
            <a:off x="-159798" y="0"/>
            <a:ext cx="2299317" cy="523220"/>
          </a:xfrm>
          <a:prstGeom prst="rect">
            <a:avLst/>
          </a:prstGeom>
          <a:noFill/>
        </p:spPr>
        <p:txBody>
          <a:bodyPr wrap="square" rtlCol="0">
            <a:spAutoFit/>
          </a:bodyPr>
          <a:lstStyle/>
          <a:p>
            <a:r>
              <a:rPr lang="en-US" altLang="zh-CN" sz="2800" b="1" dirty="0"/>
              <a:t>【</a:t>
            </a:r>
            <a:r>
              <a:rPr lang="zh-CN" altLang="en-US" sz="2800" b="1" dirty="0"/>
              <a:t>作业分析</a:t>
            </a:r>
            <a:r>
              <a:rPr lang="en-US" altLang="zh-CN" sz="2800" b="1" dirty="0"/>
              <a:t>】</a:t>
            </a:r>
            <a:endParaRPr lang="zh-CN" altLang="en-US" sz="2800" b="1" dirty="0"/>
          </a:p>
        </p:txBody>
      </p:sp>
      <p:pic>
        <p:nvPicPr>
          <p:cNvPr id="6" name="图片 5">
            <a:extLst>
              <a:ext uri="{FF2B5EF4-FFF2-40B4-BE49-F238E27FC236}">
                <a16:creationId xmlns:a16="http://schemas.microsoft.com/office/drawing/2014/main" id="{B41BBD89-22A1-E39B-1067-4C3297A046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3220"/>
            <a:ext cx="10040635" cy="6117277"/>
          </a:xfrm>
          <a:prstGeom prst="rect">
            <a:avLst/>
          </a:prstGeom>
        </p:spPr>
      </p:pic>
      <p:sp>
        <p:nvSpPr>
          <p:cNvPr id="7" name="文本框 6">
            <a:extLst>
              <a:ext uri="{FF2B5EF4-FFF2-40B4-BE49-F238E27FC236}">
                <a16:creationId xmlns:a16="http://schemas.microsoft.com/office/drawing/2014/main" id="{31D96A33-D8C2-4F87-C560-D93DA31A7C03}"/>
              </a:ext>
            </a:extLst>
          </p:cNvPr>
          <p:cNvSpPr txBox="1"/>
          <p:nvPr/>
        </p:nvSpPr>
        <p:spPr>
          <a:xfrm>
            <a:off x="7812349" y="3429000"/>
            <a:ext cx="2103998" cy="461665"/>
          </a:xfrm>
          <a:prstGeom prst="rect">
            <a:avLst/>
          </a:prstGeom>
          <a:noFill/>
        </p:spPr>
        <p:txBody>
          <a:bodyPr wrap="square" rtlCol="0">
            <a:spAutoFit/>
          </a:bodyPr>
          <a:lstStyle/>
          <a:p>
            <a:r>
              <a:rPr lang="zh-CN" altLang="en-US" sz="2400" b="1" dirty="0">
                <a:solidFill>
                  <a:srgbClr val="FF0000"/>
                </a:solidFill>
              </a:rPr>
              <a:t>碳酸盐的性质</a:t>
            </a:r>
          </a:p>
        </p:txBody>
      </p:sp>
      <p:sp>
        <p:nvSpPr>
          <p:cNvPr id="8" name="文本框 7">
            <a:extLst>
              <a:ext uri="{FF2B5EF4-FFF2-40B4-BE49-F238E27FC236}">
                <a16:creationId xmlns:a16="http://schemas.microsoft.com/office/drawing/2014/main" id="{C5A44CFE-046F-8884-2D3F-BD759B4121C7}"/>
              </a:ext>
            </a:extLst>
          </p:cNvPr>
          <p:cNvSpPr txBox="1"/>
          <p:nvPr/>
        </p:nvSpPr>
        <p:spPr>
          <a:xfrm>
            <a:off x="7216180" y="4803915"/>
            <a:ext cx="4484590" cy="461665"/>
          </a:xfrm>
          <a:prstGeom prst="rect">
            <a:avLst/>
          </a:prstGeom>
          <a:noFill/>
          <a:ln w="28575" cmpd="sng">
            <a:solidFill>
              <a:schemeClr val="accent1">
                <a:shade val="50000"/>
              </a:schemeClr>
            </a:solidFill>
            <a:prstDash val="solid"/>
          </a:ln>
        </p:spPr>
        <p:txBody>
          <a:bodyPr wrap="square" rtlCol="0" anchor="t">
            <a:spAutoFit/>
          </a:bodyPr>
          <a:lstStyle/>
          <a:p>
            <a:r>
              <a:rPr lang="zh-CN" altLang="en-US" sz="2400" b="1" dirty="0">
                <a:solidFill>
                  <a:srgbClr val="FF0000"/>
                </a:solidFill>
                <a:sym typeface="+mn-ea"/>
              </a:rPr>
              <a:t>酸性氧化物</a:t>
            </a:r>
            <a:r>
              <a:rPr lang="en-US" sz="2400" b="1" dirty="0">
                <a:solidFill>
                  <a:srgbClr val="FF0000"/>
                </a:solidFill>
                <a:sym typeface="+mn-ea"/>
              </a:rPr>
              <a:t>  </a:t>
            </a:r>
            <a:r>
              <a:rPr lang="en-US" altLang="zh-CN" sz="2400" b="1" dirty="0">
                <a:solidFill>
                  <a:srgbClr val="FF0000"/>
                </a:solidFill>
                <a:sym typeface="+mn-ea"/>
              </a:rPr>
              <a:t>+  </a:t>
            </a:r>
            <a:r>
              <a:rPr lang="zh-CN" altLang="en-US" sz="2400" b="1" dirty="0">
                <a:solidFill>
                  <a:srgbClr val="FF0000"/>
                </a:solidFill>
                <a:sym typeface="+mn-ea"/>
              </a:rPr>
              <a:t>碱性氧化物</a:t>
            </a:r>
            <a:r>
              <a:rPr lang="en-US" altLang="zh-CN" sz="2400" b="1" baseline="-25000" dirty="0">
                <a:solidFill>
                  <a:srgbClr val="FF0000"/>
                </a:solidFill>
                <a:sym typeface="+mn-ea"/>
              </a:rPr>
              <a:t>   </a:t>
            </a:r>
            <a:r>
              <a:rPr lang="en-US" altLang="zh-CN" sz="2400" b="1" dirty="0">
                <a:solidFill>
                  <a:srgbClr val="FF0000"/>
                </a:solidFill>
                <a:sym typeface="+mn-ea"/>
              </a:rPr>
              <a:t>=   </a:t>
            </a:r>
            <a:r>
              <a:rPr lang="zh-CN" altLang="en-US" sz="2400" b="1" dirty="0">
                <a:solidFill>
                  <a:srgbClr val="FF0000"/>
                </a:solidFill>
                <a:sym typeface="+mn-ea"/>
              </a:rPr>
              <a:t>盐</a:t>
            </a:r>
            <a:endParaRPr lang="zh-CN" altLang="en-US" sz="2400" b="1" baseline="-25000" dirty="0">
              <a:solidFill>
                <a:srgbClr val="FF0000"/>
              </a:solidFill>
              <a:sym typeface="+mn-ea"/>
            </a:endParaRPr>
          </a:p>
        </p:txBody>
      </p:sp>
      <p:pic>
        <p:nvPicPr>
          <p:cNvPr id="10" name="图片 9">
            <a:extLst>
              <a:ext uri="{FF2B5EF4-FFF2-40B4-BE49-F238E27FC236}">
                <a16:creationId xmlns:a16="http://schemas.microsoft.com/office/drawing/2014/main" id="{1DE326F0-878E-5BFE-13AA-E9251A2323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511" y="3890665"/>
            <a:ext cx="7868002" cy="863157"/>
          </a:xfrm>
          <a:prstGeom prst="rect">
            <a:avLst/>
          </a:prstGeom>
          <a:ln w="28575">
            <a:solidFill>
              <a:srgbClr val="FF0000"/>
            </a:solidFill>
          </a:ln>
        </p:spPr>
      </p:pic>
      <p:sp>
        <p:nvSpPr>
          <p:cNvPr id="2" name="文本框 1">
            <a:extLst>
              <a:ext uri="{FF2B5EF4-FFF2-40B4-BE49-F238E27FC236}">
                <a16:creationId xmlns:a16="http://schemas.microsoft.com/office/drawing/2014/main" id="{C6D5D4FC-ECB7-C2AA-7759-33AEECF308F5}"/>
              </a:ext>
            </a:extLst>
          </p:cNvPr>
          <p:cNvSpPr txBox="1"/>
          <p:nvPr/>
        </p:nvSpPr>
        <p:spPr>
          <a:xfrm>
            <a:off x="2051969" y="30777"/>
            <a:ext cx="3956481" cy="461665"/>
          </a:xfrm>
          <a:prstGeom prst="rect">
            <a:avLst/>
          </a:prstGeom>
          <a:noFill/>
        </p:spPr>
        <p:txBody>
          <a:bodyPr wrap="square" rtlCol="0">
            <a:spAutoFit/>
          </a:bodyPr>
          <a:lstStyle/>
          <a:p>
            <a:r>
              <a:rPr lang="zh-CN" altLang="en-US" sz="2400" dirty="0">
                <a:solidFill>
                  <a:srgbClr val="1D41D5"/>
                </a:solidFill>
              </a:rPr>
              <a:t>题目</a:t>
            </a:r>
            <a:r>
              <a:rPr lang="en-US" altLang="zh-CN" sz="2400" dirty="0">
                <a:solidFill>
                  <a:srgbClr val="1D41D5"/>
                </a:solidFill>
              </a:rPr>
              <a:t>2</a:t>
            </a:r>
            <a:r>
              <a:rPr lang="zh-CN" altLang="en-US" sz="2400" dirty="0">
                <a:solidFill>
                  <a:srgbClr val="1D41D5"/>
                </a:solidFill>
              </a:rPr>
              <a:t>、</a:t>
            </a:r>
            <a:r>
              <a:rPr lang="en-US" altLang="zh-CN" sz="2400" dirty="0">
                <a:solidFill>
                  <a:srgbClr val="1D41D5"/>
                </a:solidFill>
              </a:rPr>
              <a:t>5</a:t>
            </a:r>
            <a:r>
              <a:rPr lang="zh-CN" altLang="en-US" sz="2400" dirty="0">
                <a:solidFill>
                  <a:srgbClr val="1D41D5"/>
                </a:solidFill>
              </a:rPr>
              <a:t>、</a:t>
            </a:r>
            <a:r>
              <a:rPr lang="en-US" altLang="zh-CN" sz="2400" dirty="0">
                <a:solidFill>
                  <a:srgbClr val="1D41D5"/>
                </a:solidFill>
              </a:rPr>
              <a:t>7</a:t>
            </a:r>
            <a:r>
              <a:rPr lang="zh-CN" altLang="en-US" sz="2400" dirty="0">
                <a:solidFill>
                  <a:srgbClr val="1D41D5"/>
                </a:solidFill>
              </a:rPr>
              <a:t>、</a:t>
            </a:r>
            <a:r>
              <a:rPr lang="en-US" altLang="zh-CN" sz="2400" dirty="0">
                <a:solidFill>
                  <a:srgbClr val="1D41D5"/>
                </a:solidFill>
              </a:rPr>
              <a:t>8</a:t>
            </a:r>
            <a:r>
              <a:rPr lang="zh-CN" altLang="en-US" sz="2400" dirty="0">
                <a:solidFill>
                  <a:srgbClr val="1D41D5"/>
                </a:solidFill>
              </a:rPr>
              <a:t>、</a:t>
            </a:r>
            <a:r>
              <a:rPr lang="en-US" altLang="zh-CN" sz="2400" dirty="0">
                <a:solidFill>
                  <a:srgbClr val="1D41D5"/>
                </a:solidFill>
              </a:rPr>
              <a:t>10</a:t>
            </a:r>
            <a:r>
              <a:rPr lang="zh-CN" altLang="en-US" sz="2400" dirty="0">
                <a:solidFill>
                  <a:srgbClr val="1D41D5"/>
                </a:solidFill>
              </a:rPr>
              <a:t>、</a:t>
            </a:r>
            <a:r>
              <a:rPr lang="en-US" altLang="zh-CN" sz="2400" dirty="0">
                <a:solidFill>
                  <a:srgbClr val="1D41D5"/>
                </a:solidFill>
              </a:rPr>
              <a:t>12(4)</a:t>
            </a:r>
            <a:endParaRPr lang="zh-CN" altLang="en-US" sz="2400" dirty="0">
              <a:solidFill>
                <a:srgbClr val="1D41D5"/>
              </a:solidFill>
            </a:endParaRPr>
          </a:p>
        </p:txBody>
      </p:sp>
    </p:spTree>
    <p:extLst>
      <p:ext uri="{BB962C8B-B14F-4D97-AF65-F5344CB8AC3E}">
        <p14:creationId xmlns:p14="http://schemas.microsoft.com/office/powerpoint/2010/main" val="866232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AF482EF-2A57-7D6E-F5FA-002F82939573}"/>
              </a:ext>
            </a:extLst>
          </p:cNvPr>
          <p:cNvSpPr txBox="1"/>
          <p:nvPr/>
        </p:nvSpPr>
        <p:spPr>
          <a:xfrm>
            <a:off x="381270" y="256391"/>
            <a:ext cx="10163513" cy="903200"/>
          </a:xfrm>
          <a:prstGeom prst="rect">
            <a:avLst/>
          </a:prstGeom>
          <a:noFill/>
          <a:ln w="9525">
            <a:noFill/>
          </a:ln>
        </p:spPr>
        <p:txBody>
          <a:bodyPr wrap="square" anchor="t" anchorCtr="0">
            <a:noAutofit/>
          </a:bodyPr>
          <a:lstStyle/>
          <a:p>
            <a:r>
              <a:rPr lang="zh-CN" altLang="en-US" sz="2600" dirty="0">
                <a:latin typeface="Times New Roman" panose="02020603050405020304" pitchFamily="18" charset="0"/>
                <a:ea typeface="微软雅黑" panose="020B0503020204020204" charset="-122"/>
                <a:cs typeface="Times New Roman" panose="02020603050405020304" pitchFamily="18" charset="0"/>
              </a:rPr>
              <a:t>【问题</a:t>
            </a:r>
            <a:r>
              <a:rPr lang="en-US" altLang="zh-CN" sz="2600" dirty="0">
                <a:latin typeface="Times New Roman" panose="02020603050405020304" pitchFamily="18" charset="0"/>
                <a:ea typeface="微软雅黑" panose="020B0503020204020204" charset="-122"/>
                <a:cs typeface="Times New Roman" panose="02020603050405020304" pitchFamily="18" charset="0"/>
              </a:rPr>
              <a:t>1</a:t>
            </a:r>
            <a:r>
              <a:rPr lang="zh-CN" altLang="en-US" sz="2600" dirty="0">
                <a:latin typeface="Times New Roman" panose="02020603050405020304" pitchFamily="18" charset="0"/>
                <a:ea typeface="微软雅黑" panose="020B0503020204020204" charset="-122"/>
                <a:cs typeface="Times New Roman" panose="02020603050405020304" pitchFamily="18" charset="0"/>
              </a:rPr>
              <a:t>】为什么纯水、</a:t>
            </a:r>
            <a:r>
              <a:rPr lang="en-US" altLang="zh-CN" sz="2600" b="1" kern="100" dirty="0">
                <a:solidFill>
                  <a:srgbClr val="FF0000"/>
                </a:solidFill>
                <a:effectLst/>
                <a:latin typeface="Times New Roman" panose="02020603050405020304" pitchFamily="18" charset="0"/>
                <a:cs typeface="Times New Roman" panose="02020603050405020304" pitchFamily="18" charset="0"/>
                <a:sym typeface="+mn-ea"/>
              </a:rPr>
              <a:t>NaCl</a:t>
            </a:r>
            <a:r>
              <a:rPr lang="zh-CN" altLang="en-US" sz="2600" b="1" kern="100" dirty="0">
                <a:solidFill>
                  <a:srgbClr val="FF0000"/>
                </a:solidFill>
                <a:effectLst/>
                <a:latin typeface="Times New Roman" panose="02020603050405020304" pitchFamily="18" charset="0"/>
                <a:cs typeface="Times New Roman" panose="02020603050405020304" pitchFamily="18" charset="0"/>
                <a:sym typeface="+mn-ea"/>
              </a:rPr>
              <a:t>固体</a:t>
            </a:r>
            <a:r>
              <a:rPr lang="zh-CN" altLang="en-US" sz="2600" kern="100" dirty="0">
                <a:effectLst/>
                <a:latin typeface="Times New Roman" panose="02020603050405020304" pitchFamily="18" charset="0"/>
                <a:cs typeface="Times New Roman" panose="02020603050405020304" pitchFamily="18" charset="0"/>
                <a:sym typeface="+mn-ea"/>
              </a:rPr>
              <a:t>不导电？</a:t>
            </a:r>
            <a:r>
              <a:rPr lang="zh-CN" altLang="en-US" sz="2600" dirty="0">
                <a:latin typeface="Times New Roman" panose="02020603050405020304" pitchFamily="18" charset="0"/>
                <a:ea typeface="微软雅黑" panose="020B0503020204020204" charset="-122"/>
                <a:cs typeface="Times New Roman" panose="02020603050405020304" pitchFamily="18" charset="0"/>
              </a:rPr>
              <a:t>为什么</a:t>
            </a:r>
            <a:r>
              <a:rPr lang="en-US" altLang="zh-CN" sz="2600" b="1" kern="100" dirty="0">
                <a:solidFill>
                  <a:srgbClr val="FF0000"/>
                </a:solidFill>
                <a:latin typeface="Times New Roman" panose="02020603050405020304" pitchFamily="18" charset="0"/>
                <a:cs typeface="Times New Roman" panose="02020603050405020304" pitchFamily="18" charset="0"/>
                <a:sym typeface="+mn-ea"/>
              </a:rPr>
              <a:t>NaCl</a:t>
            </a:r>
            <a:r>
              <a:rPr lang="zh-CN" altLang="en-US" sz="2600" b="1" kern="100" dirty="0">
                <a:solidFill>
                  <a:srgbClr val="FF0000"/>
                </a:solidFill>
                <a:latin typeface="Times New Roman" panose="02020603050405020304" pitchFamily="18" charset="0"/>
                <a:cs typeface="Times New Roman" panose="02020603050405020304" pitchFamily="18" charset="0"/>
                <a:sym typeface="+mn-ea"/>
              </a:rPr>
              <a:t>溶液</a:t>
            </a:r>
            <a:r>
              <a:rPr lang="zh-CN" altLang="en-US" sz="2600" kern="100" dirty="0">
                <a:latin typeface="Times New Roman" panose="02020603050405020304" pitchFamily="18" charset="0"/>
                <a:cs typeface="Times New Roman" panose="02020603050405020304" pitchFamily="18" charset="0"/>
                <a:sym typeface="+mn-ea"/>
              </a:rPr>
              <a:t>能导电？</a:t>
            </a:r>
            <a:endParaRPr lang="zh-CN" altLang="en-US" sz="2600" kern="100" dirty="0">
              <a:effectLst/>
              <a:latin typeface="Times New Roman" panose="02020603050405020304" pitchFamily="18" charset="0"/>
              <a:cs typeface="Times New Roman" panose="02020603050405020304" pitchFamily="18" charset="0"/>
              <a:sym typeface="+mn-ea"/>
            </a:endParaRPr>
          </a:p>
          <a:p>
            <a:r>
              <a:rPr lang="zh-CN" altLang="en-US" sz="2600" dirty="0">
                <a:latin typeface="Times New Roman" panose="02020603050405020304" pitchFamily="18" charset="0"/>
                <a:ea typeface="微软雅黑" panose="020B0503020204020204" charset="-122"/>
                <a:cs typeface="Times New Roman" panose="02020603050405020304" pitchFamily="18" charset="0"/>
                <a:sym typeface="+mn-ea"/>
              </a:rPr>
              <a:t>【问题</a:t>
            </a:r>
            <a:r>
              <a:rPr lang="en-US" altLang="zh-CN" sz="2600" dirty="0">
                <a:latin typeface="Times New Roman" panose="02020603050405020304" pitchFamily="18" charset="0"/>
                <a:ea typeface="微软雅黑" panose="020B0503020204020204" charset="-122"/>
                <a:cs typeface="Times New Roman" panose="02020603050405020304" pitchFamily="18" charset="0"/>
                <a:sym typeface="+mn-ea"/>
              </a:rPr>
              <a:t>2</a:t>
            </a:r>
            <a:r>
              <a:rPr lang="zh-CN" altLang="en-US" sz="2600" dirty="0">
                <a:latin typeface="Times New Roman" panose="02020603050405020304" pitchFamily="18" charset="0"/>
                <a:ea typeface="微软雅黑" panose="020B0503020204020204" charset="-122"/>
                <a:cs typeface="Times New Roman" panose="02020603050405020304" pitchFamily="18" charset="0"/>
                <a:sym typeface="+mn-ea"/>
              </a:rPr>
              <a:t>】导电需要什么条件？</a:t>
            </a:r>
            <a:endParaRPr lang="en-US" altLang="zh-CN" sz="2600" kern="100" dirty="0">
              <a:effectLst/>
              <a:latin typeface="Times New Roman" panose="02020603050405020304" pitchFamily="18" charset="0"/>
              <a:cs typeface="Times New Roman" panose="02020603050405020304" pitchFamily="18" charset="0"/>
              <a:sym typeface="+mn-ea"/>
            </a:endParaRPr>
          </a:p>
        </p:txBody>
      </p:sp>
      <p:sp>
        <p:nvSpPr>
          <p:cNvPr id="5" name="文本框 4">
            <a:extLst>
              <a:ext uri="{FF2B5EF4-FFF2-40B4-BE49-F238E27FC236}">
                <a16:creationId xmlns:a16="http://schemas.microsoft.com/office/drawing/2014/main" id="{F24F0411-07F4-E459-A85E-B4527A52683A}"/>
              </a:ext>
            </a:extLst>
          </p:cNvPr>
          <p:cNvSpPr txBox="1"/>
          <p:nvPr/>
        </p:nvSpPr>
        <p:spPr>
          <a:xfrm>
            <a:off x="453122" y="1412779"/>
            <a:ext cx="1268674" cy="523220"/>
          </a:xfrm>
          <a:prstGeom prst="rect">
            <a:avLst/>
          </a:prstGeom>
          <a:solidFill>
            <a:schemeClr val="accent4">
              <a:lumMod val="20000"/>
              <a:lumOff val="80000"/>
            </a:schemeClr>
          </a:solidFill>
          <a:ln w="9525">
            <a:noFill/>
          </a:ln>
        </p:spPr>
        <p:txBody>
          <a:bodyPr wrap="square" anchor="t" anchorCtr="0">
            <a:spAutoFit/>
          </a:bodyPr>
          <a:lstStyle/>
          <a:p>
            <a:r>
              <a:rPr lang="zh-CN" altLang="en-US" sz="2800" dirty="0">
                <a:solidFill>
                  <a:srgbClr val="0070C0"/>
                </a:solidFill>
                <a:latin typeface="Times New Roman" panose="02020603050405020304" pitchFamily="18" charset="0"/>
                <a:ea typeface="微软雅黑" panose="020B0503020204020204" charset="-122"/>
              </a:rPr>
              <a:t>电流：</a:t>
            </a:r>
          </a:p>
        </p:txBody>
      </p:sp>
      <p:sp>
        <p:nvSpPr>
          <p:cNvPr id="6" name="文本框 5">
            <a:extLst>
              <a:ext uri="{FF2B5EF4-FFF2-40B4-BE49-F238E27FC236}">
                <a16:creationId xmlns:a16="http://schemas.microsoft.com/office/drawing/2014/main" id="{5C3B14C9-4F82-9BD5-0A14-A4D2663D76D5}"/>
              </a:ext>
            </a:extLst>
          </p:cNvPr>
          <p:cNvSpPr txBox="1"/>
          <p:nvPr/>
        </p:nvSpPr>
        <p:spPr>
          <a:xfrm>
            <a:off x="1542578" y="1431100"/>
            <a:ext cx="3434000" cy="523220"/>
          </a:xfrm>
          <a:prstGeom prst="rect">
            <a:avLst/>
          </a:prstGeom>
          <a:solidFill>
            <a:schemeClr val="accent4">
              <a:lumMod val="20000"/>
              <a:lumOff val="80000"/>
            </a:schemeClr>
          </a:solidFill>
          <a:ln w="9525">
            <a:noFill/>
          </a:ln>
        </p:spPr>
        <p:txBody>
          <a:bodyPr wrap="square" anchor="t" anchorCtr="0">
            <a:spAutoFit/>
          </a:bodyPr>
          <a:lstStyle/>
          <a:p>
            <a:r>
              <a:rPr lang="zh-CN" altLang="en-US" sz="2800" b="1"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rPr>
              <a:t>带电粒子</a:t>
            </a:r>
            <a:r>
              <a:rPr lang="zh-CN" altLang="en-US" sz="2800" dirty="0">
                <a:solidFill>
                  <a:srgbClr val="FF0000"/>
                </a:solidFill>
                <a:latin typeface="Times New Roman" panose="02020603050405020304" pitchFamily="18" charset="0"/>
                <a:ea typeface="微软雅黑" panose="020B0503020204020204" charset="-122"/>
              </a:rPr>
              <a:t>的定向移动。</a:t>
            </a:r>
          </a:p>
        </p:txBody>
      </p:sp>
      <p:sp>
        <p:nvSpPr>
          <p:cNvPr id="9" name="箭头: 右 8">
            <a:extLst>
              <a:ext uri="{FF2B5EF4-FFF2-40B4-BE49-F238E27FC236}">
                <a16:creationId xmlns:a16="http://schemas.microsoft.com/office/drawing/2014/main" id="{52EEC64A-F21D-F8D2-5166-9E8ED5DBAC9D}"/>
              </a:ext>
            </a:extLst>
          </p:cNvPr>
          <p:cNvSpPr/>
          <p:nvPr/>
        </p:nvSpPr>
        <p:spPr>
          <a:xfrm>
            <a:off x="5270581" y="1596616"/>
            <a:ext cx="891702" cy="1921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D5C48793-9B4B-E8EF-2DFD-74ADD81041B0}"/>
              </a:ext>
            </a:extLst>
          </p:cNvPr>
          <p:cNvSpPr txBox="1"/>
          <p:nvPr/>
        </p:nvSpPr>
        <p:spPr>
          <a:xfrm>
            <a:off x="6456287" y="1412779"/>
            <a:ext cx="3995704" cy="523220"/>
          </a:xfrm>
          <a:prstGeom prst="rect">
            <a:avLst/>
          </a:prstGeom>
          <a:noFill/>
          <a:ln w="9525">
            <a:noFill/>
          </a:ln>
        </p:spPr>
        <p:txBody>
          <a:bodyPr wrap="square" anchor="t" anchorCtr="0">
            <a:spAutoFit/>
          </a:bodyPr>
          <a:lstStyle/>
          <a:p>
            <a:r>
              <a:rPr lang="zh-CN" altLang="en-US" sz="2800" dirty="0">
                <a:solidFill>
                  <a:srgbClr val="FF0000"/>
                </a:solidFill>
                <a:latin typeface="Times New Roman" panose="02020603050405020304" pitchFamily="18" charset="0"/>
                <a:ea typeface="微软雅黑" panose="020B0503020204020204" charset="-122"/>
              </a:rPr>
              <a:t>带电粒子：电子、离子</a:t>
            </a:r>
          </a:p>
        </p:txBody>
      </p:sp>
      <p:sp>
        <p:nvSpPr>
          <p:cNvPr id="11" name="文本框 10">
            <a:extLst>
              <a:ext uri="{FF2B5EF4-FFF2-40B4-BE49-F238E27FC236}">
                <a16:creationId xmlns:a16="http://schemas.microsoft.com/office/drawing/2014/main" id="{121B8DE6-C4D6-1657-DC65-995B94FD4DC1}"/>
              </a:ext>
            </a:extLst>
          </p:cNvPr>
          <p:cNvSpPr txBox="1"/>
          <p:nvPr/>
        </p:nvSpPr>
        <p:spPr>
          <a:xfrm>
            <a:off x="6631087" y="1954320"/>
            <a:ext cx="3646104" cy="400110"/>
          </a:xfrm>
          <a:prstGeom prst="rect">
            <a:avLst/>
          </a:prstGeom>
          <a:noFill/>
        </p:spPr>
        <p:txBody>
          <a:bodyPr wrap="square" rtlCol="0">
            <a:spAutoFit/>
          </a:bodyPr>
          <a:lstStyle/>
          <a:p>
            <a:r>
              <a:rPr lang="en-US" altLang="zh-CN" sz="2000" dirty="0"/>
              <a:t>(</a:t>
            </a:r>
            <a:r>
              <a:rPr lang="zh-CN" altLang="en-US" sz="2000" dirty="0"/>
              <a:t>已知：电子不能在溶液中移动</a:t>
            </a:r>
            <a:r>
              <a:rPr lang="en-US" altLang="zh-CN" sz="2000" dirty="0"/>
              <a:t>)</a:t>
            </a:r>
            <a:endParaRPr lang="zh-CN" altLang="en-US" sz="2000" dirty="0"/>
          </a:p>
        </p:txBody>
      </p:sp>
      <p:sp>
        <p:nvSpPr>
          <p:cNvPr id="13" name="文本框 12">
            <a:extLst>
              <a:ext uri="{FF2B5EF4-FFF2-40B4-BE49-F238E27FC236}">
                <a16:creationId xmlns:a16="http://schemas.microsoft.com/office/drawing/2014/main" id="{7602FAD1-2336-8E54-ECE6-196D0C5D706D}"/>
              </a:ext>
            </a:extLst>
          </p:cNvPr>
          <p:cNvSpPr txBox="1"/>
          <p:nvPr/>
        </p:nvSpPr>
        <p:spPr>
          <a:xfrm>
            <a:off x="490786" y="2594403"/>
            <a:ext cx="3026647" cy="523220"/>
          </a:xfrm>
          <a:prstGeom prst="rect">
            <a:avLst/>
          </a:prstGeom>
          <a:noFill/>
        </p:spPr>
        <p:txBody>
          <a:bodyPr wrap="square">
            <a:spAutoFit/>
          </a:bodyPr>
          <a:lstStyle/>
          <a:p>
            <a:r>
              <a:rPr lang="en-US" altLang="zh-CN" sz="2800" b="1" kern="100" dirty="0">
                <a:solidFill>
                  <a:srgbClr val="FF0000"/>
                </a:solidFill>
                <a:effectLst/>
                <a:latin typeface="Times New Roman" panose="02020603050405020304" pitchFamily="18" charset="0"/>
                <a:cs typeface="Times New Roman" panose="02020603050405020304" pitchFamily="18" charset="0"/>
                <a:sym typeface="+mn-ea"/>
              </a:rPr>
              <a:t>NaCl</a:t>
            </a:r>
            <a:r>
              <a:rPr lang="zh-CN" altLang="en-US" sz="2800" b="1" kern="100" dirty="0">
                <a:solidFill>
                  <a:srgbClr val="FF0000"/>
                </a:solidFill>
                <a:effectLst/>
                <a:latin typeface="Times New Roman" panose="02020603050405020304" pitchFamily="18" charset="0"/>
                <a:cs typeface="Times New Roman" panose="02020603050405020304" pitchFamily="18" charset="0"/>
                <a:sym typeface="+mn-ea"/>
              </a:rPr>
              <a:t>固体</a:t>
            </a:r>
            <a:r>
              <a:rPr lang="zh-CN" altLang="en-US" sz="2800" kern="100" dirty="0">
                <a:gradFill>
                  <a:gsLst>
                    <a:gs pos="0">
                      <a:srgbClr val="007BD3"/>
                    </a:gs>
                    <a:gs pos="100000">
                      <a:srgbClr val="034373"/>
                    </a:gs>
                  </a:gsLst>
                  <a:lin scaled="0"/>
                </a:gradFill>
                <a:effectLst/>
                <a:latin typeface="Times New Roman" panose="02020603050405020304" pitchFamily="18" charset="0"/>
                <a:cs typeface="Times New Roman" panose="02020603050405020304" pitchFamily="18" charset="0"/>
                <a:sym typeface="+mn-ea"/>
              </a:rPr>
              <a:t>不导电？</a:t>
            </a:r>
            <a:endParaRPr lang="zh-CN" altLang="en-US" sz="2800" dirty="0"/>
          </a:p>
        </p:txBody>
      </p:sp>
      <p:sp>
        <p:nvSpPr>
          <p:cNvPr id="14" name="矩形 13">
            <a:extLst>
              <a:ext uri="{FF2B5EF4-FFF2-40B4-BE49-F238E27FC236}">
                <a16:creationId xmlns:a16="http://schemas.microsoft.com/office/drawing/2014/main" id="{07812E7C-9F31-3AEE-A56F-CC43A194DD1F}"/>
              </a:ext>
            </a:extLst>
          </p:cNvPr>
          <p:cNvSpPr/>
          <p:nvPr/>
        </p:nvSpPr>
        <p:spPr>
          <a:xfrm>
            <a:off x="4084875" y="1377598"/>
            <a:ext cx="891702" cy="593582"/>
          </a:xfrm>
          <a:prstGeom prst="rect">
            <a:avLst/>
          </a:prstGeom>
          <a:noFill/>
          <a:ln w="38100">
            <a:solidFill>
              <a:srgbClr val="1D41D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9922A3EA-DB3C-7050-F171-A4DEF9977CF9}"/>
              </a:ext>
            </a:extLst>
          </p:cNvPr>
          <p:cNvPicPr>
            <a:picLocks noChangeAspect="1"/>
          </p:cNvPicPr>
          <p:nvPr/>
        </p:nvPicPr>
        <p:blipFill>
          <a:blip r:embed="rId2"/>
          <a:stretch>
            <a:fillRect/>
          </a:stretch>
        </p:blipFill>
        <p:spPr>
          <a:xfrm>
            <a:off x="1942197" y="4740249"/>
            <a:ext cx="617538" cy="615950"/>
          </a:xfrm>
          <a:prstGeom prst="rect">
            <a:avLst/>
          </a:prstGeom>
          <a:noFill/>
          <a:ln w="9525">
            <a:noFill/>
          </a:ln>
        </p:spPr>
      </p:pic>
      <p:pic>
        <p:nvPicPr>
          <p:cNvPr id="16" name="图片 15">
            <a:extLst>
              <a:ext uri="{FF2B5EF4-FFF2-40B4-BE49-F238E27FC236}">
                <a16:creationId xmlns:a16="http://schemas.microsoft.com/office/drawing/2014/main" id="{2661465D-64CC-9A6A-8C7E-A735CD6FAF34}"/>
              </a:ext>
            </a:extLst>
          </p:cNvPr>
          <p:cNvPicPr>
            <a:picLocks noChangeAspect="1"/>
          </p:cNvPicPr>
          <p:nvPr/>
        </p:nvPicPr>
        <p:blipFill>
          <a:blip r:embed="rId3"/>
          <a:stretch>
            <a:fillRect/>
          </a:stretch>
        </p:blipFill>
        <p:spPr>
          <a:xfrm>
            <a:off x="453122" y="3214662"/>
            <a:ext cx="2925763" cy="2981325"/>
          </a:xfrm>
          <a:prstGeom prst="rect">
            <a:avLst/>
          </a:prstGeom>
          <a:noFill/>
          <a:ln w="9525">
            <a:noFill/>
          </a:ln>
        </p:spPr>
      </p:pic>
      <p:pic>
        <p:nvPicPr>
          <p:cNvPr id="17" name="图片 16">
            <a:extLst>
              <a:ext uri="{FF2B5EF4-FFF2-40B4-BE49-F238E27FC236}">
                <a16:creationId xmlns:a16="http://schemas.microsoft.com/office/drawing/2014/main" id="{4233ED4E-CB6F-BF4D-5CA3-2C7A5B134A06}"/>
              </a:ext>
            </a:extLst>
          </p:cNvPr>
          <p:cNvPicPr>
            <a:picLocks noChangeAspect="1"/>
          </p:cNvPicPr>
          <p:nvPr/>
        </p:nvPicPr>
        <p:blipFill>
          <a:blip r:embed="rId2"/>
          <a:stretch>
            <a:fillRect/>
          </a:stretch>
        </p:blipFill>
        <p:spPr>
          <a:xfrm>
            <a:off x="659497" y="3413099"/>
            <a:ext cx="615950" cy="617538"/>
          </a:xfrm>
          <a:prstGeom prst="rect">
            <a:avLst/>
          </a:prstGeom>
          <a:noFill/>
          <a:ln w="9525">
            <a:noFill/>
          </a:ln>
        </p:spPr>
      </p:pic>
      <p:pic>
        <p:nvPicPr>
          <p:cNvPr id="18" name="图片 17">
            <a:extLst>
              <a:ext uri="{FF2B5EF4-FFF2-40B4-BE49-F238E27FC236}">
                <a16:creationId xmlns:a16="http://schemas.microsoft.com/office/drawing/2014/main" id="{643AD534-AC8E-8BF2-2A87-77B056FA8004}"/>
              </a:ext>
            </a:extLst>
          </p:cNvPr>
          <p:cNvPicPr>
            <a:picLocks noChangeAspect="1"/>
          </p:cNvPicPr>
          <p:nvPr/>
        </p:nvPicPr>
        <p:blipFill>
          <a:blip r:embed="rId4"/>
          <a:stretch>
            <a:fillRect/>
          </a:stretch>
        </p:blipFill>
        <p:spPr>
          <a:xfrm>
            <a:off x="1213535" y="3327374"/>
            <a:ext cx="790575" cy="788988"/>
          </a:xfrm>
          <a:prstGeom prst="rect">
            <a:avLst/>
          </a:prstGeom>
          <a:noFill/>
          <a:ln w="9525">
            <a:noFill/>
          </a:ln>
        </p:spPr>
      </p:pic>
      <p:pic>
        <p:nvPicPr>
          <p:cNvPr id="19" name="图片 18">
            <a:extLst>
              <a:ext uri="{FF2B5EF4-FFF2-40B4-BE49-F238E27FC236}">
                <a16:creationId xmlns:a16="http://schemas.microsoft.com/office/drawing/2014/main" id="{BD49602C-C653-1318-0389-3522CAFBA12F}"/>
              </a:ext>
            </a:extLst>
          </p:cNvPr>
          <p:cNvPicPr>
            <a:picLocks noChangeAspect="1"/>
          </p:cNvPicPr>
          <p:nvPr/>
        </p:nvPicPr>
        <p:blipFill>
          <a:blip r:embed="rId2"/>
          <a:stretch>
            <a:fillRect/>
          </a:stretch>
        </p:blipFill>
        <p:spPr>
          <a:xfrm>
            <a:off x="1942197" y="3413099"/>
            <a:ext cx="615950" cy="617538"/>
          </a:xfrm>
          <a:prstGeom prst="rect">
            <a:avLst/>
          </a:prstGeom>
          <a:noFill/>
          <a:ln w="9525">
            <a:noFill/>
          </a:ln>
        </p:spPr>
      </p:pic>
      <p:pic>
        <p:nvPicPr>
          <p:cNvPr id="20" name="图片 19">
            <a:extLst>
              <a:ext uri="{FF2B5EF4-FFF2-40B4-BE49-F238E27FC236}">
                <a16:creationId xmlns:a16="http://schemas.microsoft.com/office/drawing/2014/main" id="{D50EF8C3-E53D-407F-548C-378299A78540}"/>
              </a:ext>
            </a:extLst>
          </p:cNvPr>
          <p:cNvPicPr>
            <a:picLocks noChangeAspect="1"/>
          </p:cNvPicPr>
          <p:nvPr/>
        </p:nvPicPr>
        <p:blipFill>
          <a:blip r:embed="rId4"/>
          <a:stretch>
            <a:fillRect/>
          </a:stretch>
        </p:blipFill>
        <p:spPr>
          <a:xfrm>
            <a:off x="2496235" y="3327374"/>
            <a:ext cx="790575" cy="788988"/>
          </a:xfrm>
          <a:prstGeom prst="rect">
            <a:avLst/>
          </a:prstGeom>
          <a:noFill/>
          <a:ln w="9525">
            <a:noFill/>
          </a:ln>
        </p:spPr>
      </p:pic>
      <p:pic>
        <p:nvPicPr>
          <p:cNvPr id="21" name="图片 20">
            <a:extLst>
              <a:ext uri="{FF2B5EF4-FFF2-40B4-BE49-F238E27FC236}">
                <a16:creationId xmlns:a16="http://schemas.microsoft.com/office/drawing/2014/main" id="{4AA73347-F2A9-D984-6D45-399ADDE9DBD5}"/>
              </a:ext>
            </a:extLst>
          </p:cNvPr>
          <p:cNvPicPr>
            <a:picLocks noChangeAspect="1"/>
          </p:cNvPicPr>
          <p:nvPr/>
        </p:nvPicPr>
        <p:blipFill>
          <a:blip r:embed="rId2"/>
          <a:stretch>
            <a:fillRect/>
          </a:stretch>
        </p:blipFill>
        <p:spPr>
          <a:xfrm>
            <a:off x="1300847" y="4076674"/>
            <a:ext cx="615950" cy="615950"/>
          </a:xfrm>
          <a:prstGeom prst="rect">
            <a:avLst/>
          </a:prstGeom>
          <a:noFill/>
          <a:ln w="9525">
            <a:noFill/>
          </a:ln>
        </p:spPr>
      </p:pic>
      <p:pic>
        <p:nvPicPr>
          <p:cNvPr id="22" name="图片 21">
            <a:extLst>
              <a:ext uri="{FF2B5EF4-FFF2-40B4-BE49-F238E27FC236}">
                <a16:creationId xmlns:a16="http://schemas.microsoft.com/office/drawing/2014/main" id="{B7846669-EE96-3A42-9D04-190B4B6E1C56}"/>
              </a:ext>
            </a:extLst>
          </p:cNvPr>
          <p:cNvPicPr>
            <a:picLocks noChangeAspect="1"/>
          </p:cNvPicPr>
          <p:nvPr/>
        </p:nvPicPr>
        <p:blipFill>
          <a:blip r:embed="rId4"/>
          <a:stretch>
            <a:fillRect/>
          </a:stretch>
        </p:blipFill>
        <p:spPr>
          <a:xfrm>
            <a:off x="1856472" y="3989362"/>
            <a:ext cx="788988" cy="790575"/>
          </a:xfrm>
          <a:prstGeom prst="rect">
            <a:avLst/>
          </a:prstGeom>
          <a:noFill/>
          <a:ln w="9525">
            <a:noFill/>
          </a:ln>
        </p:spPr>
      </p:pic>
      <p:pic>
        <p:nvPicPr>
          <p:cNvPr id="23" name="图片 22">
            <a:extLst>
              <a:ext uri="{FF2B5EF4-FFF2-40B4-BE49-F238E27FC236}">
                <a16:creationId xmlns:a16="http://schemas.microsoft.com/office/drawing/2014/main" id="{5D9C6EB9-D424-B30C-C656-AAB2E0AE7AC3}"/>
              </a:ext>
            </a:extLst>
          </p:cNvPr>
          <p:cNvPicPr>
            <a:picLocks noChangeAspect="1"/>
          </p:cNvPicPr>
          <p:nvPr/>
        </p:nvPicPr>
        <p:blipFill>
          <a:blip r:embed="rId4"/>
          <a:stretch>
            <a:fillRect/>
          </a:stretch>
        </p:blipFill>
        <p:spPr>
          <a:xfrm>
            <a:off x="2496235" y="4652937"/>
            <a:ext cx="790575" cy="788987"/>
          </a:xfrm>
          <a:prstGeom prst="rect">
            <a:avLst/>
          </a:prstGeom>
          <a:noFill/>
          <a:ln w="9525">
            <a:noFill/>
          </a:ln>
        </p:spPr>
      </p:pic>
      <p:pic>
        <p:nvPicPr>
          <p:cNvPr id="24" name="图片 23">
            <a:extLst>
              <a:ext uri="{FF2B5EF4-FFF2-40B4-BE49-F238E27FC236}">
                <a16:creationId xmlns:a16="http://schemas.microsoft.com/office/drawing/2014/main" id="{691BE010-8823-1A32-DBDC-E534EDF3D0B0}"/>
              </a:ext>
            </a:extLst>
          </p:cNvPr>
          <p:cNvPicPr>
            <a:picLocks noChangeAspect="1"/>
          </p:cNvPicPr>
          <p:nvPr/>
        </p:nvPicPr>
        <p:blipFill>
          <a:blip r:embed="rId2"/>
          <a:stretch>
            <a:fillRect/>
          </a:stretch>
        </p:blipFill>
        <p:spPr>
          <a:xfrm>
            <a:off x="659497" y="4740249"/>
            <a:ext cx="615950" cy="615950"/>
          </a:xfrm>
          <a:prstGeom prst="rect">
            <a:avLst/>
          </a:prstGeom>
          <a:noFill/>
          <a:ln w="9525">
            <a:noFill/>
          </a:ln>
        </p:spPr>
      </p:pic>
      <p:pic>
        <p:nvPicPr>
          <p:cNvPr id="25" name="图片 24">
            <a:extLst>
              <a:ext uri="{FF2B5EF4-FFF2-40B4-BE49-F238E27FC236}">
                <a16:creationId xmlns:a16="http://schemas.microsoft.com/office/drawing/2014/main" id="{2EE7530C-7281-CCFE-EA90-397D8576CB23}"/>
              </a:ext>
            </a:extLst>
          </p:cNvPr>
          <p:cNvPicPr>
            <a:picLocks noChangeAspect="1"/>
          </p:cNvPicPr>
          <p:nvPr/>
        </p:nvPicPr>
        <p:blipFill>
          <a:blip r:embed="rId4"/>
          <a:stretch>
            <a:fillRect/>
          </a:stretch>
        </p:blipFill>
        <p:spPr>
          <a:xfrm>
            <a:off x="1213535" y="4652937"/>
            <a:ext cx="790575" cy="788987"/>
          </a:xfrm>
          <a:prstGeom prst="rect">
            <a:avLst/>
          </a:prstGeom>
          <a:noFill/>
          <a:ln w="9525">
            <a:noFill/>
          </a:ln>
        </p:spPr>
      </p:pic>
      <p:pic>
        <p:nvPicPr>
          <p:cNvPr id="26" name="图片 25">
            <a:extLst>
              <a:ext uri="{FF2B5EF4-FFF2-40B4-BE49-F238E27FC236}">
                <a16:creationId xmlns:a16="http://schemas.microsoft.com/office/drawing/2014/main" id="{2446F220-317B-8A3C-7314-482012C3BB27}"/>
              </a:ext>
            </a:extLst>
          </p:cNvPr>
          <p:cNvPicPr>
            <a:picLocks noChangeAspect="1"/>
          </p:cNvPicPr>
          <p:nvPr/>
        </p:nvPicPr>
        <p:blipFill>
          <a:blip r:embed="rId4"/>
          <a:stretch>
            <a:fillRect/>
          </a:stretch>
        </p:blipFill>
        <p:spPr>
          <a:xfrm>
            <a:off x="572185" y="3989362"/>
            <a:ext cx="790575" cy="790575"/>
          </a:xfrm>
          <a:prstGeom prst="rect">
            <a:avLst/>
          </a:prstGeom>
          <a:noFill/>
          <a:ln w="9525">
            <a:noFill/>
          </a:ln>
        </p:spPr>
      </p:pic>
      <p:pic>
        <p:nvPicPr>
          <p:cNvPr id="27" name="图片 26">
            <a:extLst>
              <a:ext uri="{FF2B5EF4-FFF2-40B4-BE49-F238E27FC236}">
                <a16:creationId xmlns:a16="http://schemas.microsoft.com/office/drawing/2014/main" id="{55E23095-C6D7-C209-0D8A-48C79B2C1EF8}"/>
              </a:ext>
            </a:extLst>
          </p:cNvPr>
          <p:cNvPicPr>
            <a:picLocks noChangeAspect="1"/>
          </p:cNvPicPr>
          <p:nvPr/>
        </p:nvPicPr>
        <p:blipFill>
          <a:blip r:embed="rId2"/>
          <a:stretch>
            <a:fillRect/>
          </a:stretch>
        </p:blipFill>
        <p:spPr>
          <a:xfrm>
            <a:off x="2583547" y="4076674"/>
            <a:ext cx="615950" cy="615950"/>
          </a:xfrm>
          <a:prstGeom prst="rect">
            <a:avLst/>
          </a:prstGeom>
          <a:noFill/>
          <a:ln w="9525">
            <a:noFill/>
          </a:ln>
        </p:spPr>
      </p:pic>
      <p:pic>
        <p:nvPicPr>
          <p:cNvPr id="28" name="图片 27">
            <a:extLst>
              <a:ext uri="{FF2B5EF4-FFF2-40B4-BE49-F238E27FC236}">
                <a16:creationId xmlns:a16="http://schemas.microsoft.com/office/drawing/2014/main" id="{AB483481-8D94-CDF2-2F6C-671999A7A234}"/>
              </a:ext>
            </a:extLst>
          </p:cNvPr>
          <p:cNvPicPr>
            <a:picLocks noChangeAspect="1"/>
          </p:cNvPicPr>
          <p:nvPr/>
        </p:nvPicPr>
        <p:blipFill>
          <a:blip r:embed="rId2"/>
          <a:stretch>
            <a:fillRect/>
          </a:stretch>
        </p:blipFill>
        <p:spPr>
          <a:xfrm>
            <a:off x="1300847" y="5402237"/>
            <a:ext cx="615950" cy="615950"/>
          </a:xfrm>
          <a:prstGeom prst="rect">
            <a:avLst/>
          </a:prstGeom>
          <a:noFill/>
          <a:ln w="9525">
            <a:noFill/>
          </a:ln>
        </p:spPr>
      </p:pic>
      <p:pic>
        <p:nvPicPr>
          <p:cNvPr id="29" name="图片 28">
            <a:extLst>
              <a:ext uri="{FF2B5EF4-FFF2-40B4-BE49-F238E27FC236}">
                <a16:creationId xmlns:a16="http://schemas.microsoft.com/office/drawing/2014/main" id="{82003774-DA14-D09D-FEF4-0B218A04C716}"/>
              </a:ext>
            </a:extLst>
          </p:cNvPr>
          <p:cNvPicPr>
            <a:picLocks noChangeAspect="1"/>
          </p:cNvPicPr>
          <p:nvPr/>
        </p:nvPicPr>
        <p:blipFill>
          <a:blip r:embed="rId4"/>
          <a:stretch>
            <a:fillRect/>
          </a:stretch>
        </p:blipFill>
        <p:spPr>
          <a:xfrm>
            <a:off x="1856472" y="5314924"/>
            <a:ext cx="788988" cy="790575"/>
          </a:xfrm>
          <a:prstGeom prst="rect">
            <a:avLst/>
          </a:prstGeom>
          <a:noFill/>
          <a:ln w="9525">
            <a:noFill/>
          </a:ln>
        </p:spPr>
      </p:pic>
      <p:pic>
        <p:nvPicPr>
          <p:cNvPr id="30" name="图片 29">
            <a:extLst>
              <a:ext uri="{FF2B5EF4-FFF2-40B4-BE49-F238E27FC236}">
                <a16:creationId xmlns:a16="http://schemas.microsoft.com/office/drawing/2014/main" id="{9A1F9F7D-B851-C6E6-714D-24FB41D7DDFD}"/>
              </a:ext>
            </a:extLst>
          </p:cNvPr>
          <p:cNvPicPr>
            <a:picLocks noChangeAspect="1"/>
          </p:cNvPicPr>
          <p:nvPr/>
        </p:nvPicPr>
        <p:blipFill>
          <a:blip r:embed="rId4"/>
          <a:stretch>
            <a:fillRect/>
          </a:stretch>
        </p:blipFill>
        <p:spPr>
          <a:xfrm>
            <a:off x="572185" y="5314924"/>
            <a:ext cx="790575" cy="790575"/>
          </a:xfrm>
          <a:prstGeom prst="rect">
            <a:avLst/>
          </a:prstGeom>
          <a:noFill/>
          <a:ln w="9525">
            <a:noFill/>
          </a:ln>
        </p:spPr>
      </p:pic>
      <p:pic>
        <p:nvPicPr>
          <p:cNvPr id="31" name="图片 30">
            <a:extLst>
              <a:ext uri="{FF2B5EF4-FFF2-40B4-BE49-F238E27FC236}">
                <a16:creationId xmlns:a16="http://schemas.microsoft.com/office/drawing/2014/main" id="{DF9C8433-07D1-7A2F-AEBA-34207C653A2D}"/>
              </a:ext>
            </a:extLst>
          </p:cNvPr>
          <p:cNvPicPr>
            <a:picLocks noChangeAspect="1"/>
          </p:cNvPicPr>
          <p:nvPr/>
        </p:nvPicPr>
        <p:blipFill>
          <a:blip r:embed="rId2"/>
          <a:stretch>
            <a:fillRect/>
          </a:stretch>
        </p:blipFill>
        <p:spPr>
          <a:xfrm>
            <a:off x="2583547" y="5402237"/>
            <a:ext cx="615950" cy="615950"/>
          </a:xfrm>
          <a:prstGeom prst="rect">
            <a:avLst/>
          </a:prstGeom>
          <a:noFill/>
          <a:ln w="9525">
            <a:noFill/>
          </a:ln>
        </p:spPr>
      </p:pic>
      <p:sp>
        <p:nvSpPr>
          <p:cNvPr id="32" name="矩形 31">
            <a:extLst>
              <a:ext uri="{FF2B5EF4-FFF2-40B4-BE49-F238E27FC236}">
                <a16:creationId xmlns:a16="http://schemas.microsoft.com/office/drawing/2014/main" id="{32DC83EB-0561-480A-0158-F55F9567A60A}"/>
              </a:ext>
            </a:extLst>
          </p:cNvPr>
          <p:cNvSpPr/>
          <p:nvPr/>
        </p:nvSpPr>
        <p:spPr>
          <a:xfrm>
            <a:off x="572185" y="3327374"/>
            <a:ext cx="2714625" cy="2778125"/>
          </a:xfrm>
          <a:prstGeom prst="rect">
            <a:avLst/>
          </a:prstGeom>
          <a:noFill/>
          <a:ln w="38100">
            <a:solidFill>
              <a:srgbClr val="0985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3" name="箭头: 右 32">
            <a:extLst>
              <a:ext uri="{FF2B5EF4-FFF2-40B4-BE49-F238E27FC236}">
                <a16:creationId xmlns:a16="http://schemas.microsoft.com/office/drawing/2014/main" id="{CD2A826E-1D8B-647F-033F-F1E1B10D59A1}"/>
              </a:ext>
            </a:extLst>
          </p:cNvPr>
          <p:cNvSpPr/>
          <p:nvPr/>
        </p:nvSpPr>
        <p:spPr>
          <a:xfrm>
            <a:off x="3647494" y="2770080"/>
            <a:ext cx="891702" cy="1921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77375463-609A-2261-5A3F-8B1A5803CD62}"/>
              </a:ext>
            </a:extLst>
          </p:cNvPr>
          <p:cNvSpPr txBox="1"/>
          <p:nvPr/>
        </p:nvSpPr>
        <p:spPr>
          <a:xfrm>
            <a:off x="4706921" y="2604563"/>
            <a:ext cx="4173855" cy="523220"/>
          </a:xfrm>
          <a:prstGeom prst="rect">
            <a:avLst/>
          </a:prstGeom>
          <a:noFill/>
          <a:ln w="9525">
            <a:noFill/>
          </a:ln>
        </p:spPr>
        <p:txBody>
          <a:bodyPr wrap="square" anchor="t" anchorCtr="0">
            <a:spAutoFit/>
          </a:bodyPr>
          <a:lstStyle/>
          <a:p>
            <a:r>
              <a:rPr lang="en-US" altLang="zh-CN" sz="2800" dirty="0">
                <a:solidFill>
                  <a:srgbClr val="FF0000"/>
                </a:solidFill>
                <a:latin typeface="Times New Roman" panose="02020603050405020304" pitchFamily="18" charset="0"/>
                <a:ea typeface="微软雅黑" panose="020B0503020204020204" charset="-122"/>
              </a:rPr>
              <a:t>Na</a:t>
            </a:r>
            <a:r>
              <a:rPr lang="en-US" altLang="zh-CN" sz="3600" baseline="30000" dirty="0">
                <a:solidFill>
                  <a:srgbClr val="FF0000"/>
                </a:solidFill>
                <a:latin typeface="Times New Roman" panose="02020603050405020304" pitchFamily="18" charset="0"/>
                <a:ea typeface="微软雅黑" panose="020B0503020204020204" charset="-122"/>
              </a:rPr>
              <a:t>+</a:t>
            </a:r>
            <a:r>
              <a:rPr lang="zh-CN" altLang="en-US" sz="2800" dirty="0">
                <a:solidFill>
                  <a:srgbClr val="FF0000"/>
                </a:solidFill>
                <a:latin typeface="Times New Roman" panose="02020603050405020304" pitchFamily="18" charset="0"/>
                <a:ea typeface="微软雅黑" panose="020B0503020204020204" charset="-122"/>
              </a:rPr>
              <a:t>、</a:t>
            </a:r>
            <a:r>
              <a:rPr lang="en-US" altLang="zh-CN" sz="2800" dirty="0">
                <a:solidFill>
                  <a:srgbClr val="FF0000"/>
                </a:solidFill>
                <a:latin typeface="Times New Roman" panose="02020603050405020304" pitchFamily="18" charset="0"/>
                <a:ea typeface="微软雅黑" panose="020B0503020204020204" charset="-122"/>
              </a:rPr>
              <a:t>Cl</a:t>
            </a:r>
            <a:r>
              <a:rPr lang="en-US" altLang="zh-CN" sz="4000" baseline="30000" dirty="0">
                <a:solidFill>
                  <a:srgbClr val="FF0000"/>
                </a:solidFill>
                <a:latin typeface="楷体" panose="02010609060101010101" pitchFamily="49" charset="-122"/>
                <a:ea typeface="楷体" panose="02010609060101010101" pitchFamily="49" charset="-122"/>
              </a:rPr>
              <a:t>- </a:t>
            </a:r>
            <a:r>
              <a:rPr lang="zh-CN" altLang="en-US" sz="2800" dirty="0">
                <a:solidFill>
                  <a:srgbClr val="FF0000"/>
                </a:solidFill>
                <a:latin typeface="Times New Roman" panose="02020603050405020304" pitchFamily="18" charset="0"/>
                <a:ea typeface="微软雅黑" panose="020B0503020204020204" charset="-122"/>
              </a:rPr>
              <a:t>不能自由移动</a:t>
            </a:r>
          </a:p>
        </p:txBody>
      </p:sp>
      <p:sp>
        <p:nvSpPr>
          <p:cNvPr id="37" name="文本框 36">
            <a:extLst>
              <a:ext uri="{FF2B5EF4-FFF2-40B4-BE49-F238E27FC236}">
                <a16:creationId xmlns:a16="http://schemas.microsoft.com/office/drawing/2014/main" id="{9BFF4807-104F-E4EC-D948-582031CFFC42}"/>
              </a:ext>
            </a:extLst>
          </p:cNvPr>
          <p:cNvSpPr txBox="1"/>
          <p:nvPr/>
        </p:nvSpPr>
        <p:spPr>
          <a:xfrm>
            <a:off x="3824395" y="3327374"/>
            <a:ext cx="6858278" cy="954107"/>
          </a:xfrm>
          <a:prstGeom prst="rect">
            <a:avLst/>
          </a:prstGeom>
          <a:solidFill>
            <a:srgbClr val="CCFFCC"/>
          </a:solidFill>
        </p:spPr>
        <p:txBody>
          <a:bodyPr wrap="square">
            <a:spAutoFit/>
          </a:bodyPr>
          <a:lstStyle/>
          <a:p>
            <a:r>
              <a:rPr lang="en-US" altLang="zh-CN" sz="2800" b="1"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导电条件</a:t>
            </a:r>
            <a:r>
              <a:rPr lang="en-US" altLang="zh-CN" sz="2800" b="1"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2800" b="1"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存在能</a:t>
            </a:r>
            <a:r>
              <a:rPr lang="zh-CN" altLang="en-US" sz="28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自由移动</a:t>
            </a:r>
            <a:r>
              <a:rPr lang="zh-CN" altLang="en-US" sz="2800" b="1"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的、</a:t>
            </a:r>
            <a:r>
              <a:rPr lang="zh-CN" altLang="en-US" sz="28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带电荷</a:t>
            </a:r>
            <a:r>
              <a:rPr lang="zh-CN" altLang="en-US" sz="2800" b="1"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的</a:t>
            </a:r>
            <a:r>
              <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粒子（</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P14</a:t>
            </a:r>
            <a:r>
              <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800"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E1C2F14B-92D6-C9D4-0FB5-62CFD5A36005}"/>
              </a:ext>
            </a:extLst>
          </p:cNvPr>
          <p:cNvSpPr txBox="1"/>
          <p:nvPr/>
        </p:nvSpPr>
        <p:spPr>
          <a:xfrm>
            <a:off x="3866247" y="4604183"/>
            <a:ext cx="6816426" cy="1384995"/>
          </a:xfrm>
          <a:prstGeom prst="rect">
            <a:avLst/>
          </a:prstGeom>
          <a:noFill/>
          <a:ln>
            <a:solidFill>
              <a:schemeClr val="tx1"/>
            </a:solidFill>
          </a:ln>
        </p:spPr>
        <p:txBody>
          <a:bodyPr wrap="square">
            <a:spAutoFit/>
          </a:bodyPr>
          <a:lstStyle/>
          <a:p>
            <a:pPr algn="just"/>
            <a:r>
              <a:rPr lang="zh-CN" altLang="en-US" sz="28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问题</a:t>
            </a:r>
            <a:r>
              <a:rPr lang="en-US" altLang="zh-CN" sz="28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3</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：阅读教材</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P14</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信息，试分析</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NaCl</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能够</a:t>
            </a:r>
            <a:r>
              <a:rPr lang="zh-CN" altLang="en-US"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导电</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的</a:t>
            </a: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条件</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如何让</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NaCl</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固体中离子自由移动起来？</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28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558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100000">
                                          <p:val>
                                            <p:strVal val="#ppt_x"/>
                                          </p:val>
                                        </p:tav>
                                      </p:tavLst>
                                    </p:anim>
                                    <p:anim calcmode="lin" valueType="num">
                                      <p:cBhvr>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ppt_x</p:attrName>
                                        </p:attrNameLst>
                                      </p:cBhvr>
                                      <p:tavLst>
                                        <p:tav tm="0">
                                          <p:val>
                                            <p:strVal val="#ppt_x"/>
                                          </p:val>
                                        </p:tav>
                                        <p:tav tm="100000">
                                          <p:val>
                                            <p:strVal val="#ppt_x"/>
                                          </p:val>
                                        </p:tav>
                                      </p:tavLst>
                                    </p:anim>
                                    <p:anim calcmode="lin" valueType="num">
                                      <p:cBhvr>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ppt_x</p:attrName>
                                        </p:attrNameLst>
                                      </p:cBhvr>
                                      <p:tavLst>
                                        <p:tav tm="0">
                                          <p:val>
                                            <p:strVal val="#ppt_x"/>
                                          </p:val>
                                        </p:tav>
                                        <p:tav tm="100000">
                                          <p:val>
                                            <p:strVal val="#ppt_x"/>
                                          </p:val>
                                        </p:tav>
                                      </p:tavLst>
                                    </p:anim>
                                    <p:anim calcmode="lin" valueType="num">
                                      <p:cBhvr>
                                        <p:cTn id="24" dur="500" fill="hold"/>
                                        <p:tgtEl>
                                          <p:spTgt spid="10"/>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childTnLst>
                          </p:cTn>
                        </p:par>
                      </p:childTnLst>
                    </p:cTn>
                  </p:par>
                  <p:par>
                    <p:cTn id="42" fill="hold">
                      <p:stCondLst>
                        <p:cond delay="indefinite"/>
                      </p:stCondLst>
                      <p:childTnLst>
                        <p:par>
                          <p:cTn id="43" fill="hold">
                            <p:stCondLst>
                              <p:cond delay="0"/>
                            </p:stCondLst>
                            <p:childTnLst>
                              <p:par>
                                <p:cTn id="44" presetID="26" presetClass="emph" presetSubtype="0" repeatCount="2000" fill="hold" nodeType="clickEffect">
                                  <p:stCondLst>
                                    <p:cond delay="0"/>
                                  </p:stCondLst>
                                  <p:childTnLst>
                                    <p:animEffect transition="out" filter="fade">
                                      <p:cBhvr>
                                        <p:cTn id="45" dur="500" tmFilter="0, 0; .2, .5; .8, .5; 1, 0"/>
                                        <p:tgtEl>
                                          <p:spTgt spid="18"/>
                                        </p:tgtEl>
                                      </p:cBhvr>
                                    </p:animEffect>
                                    <p:animScale>
                                      <p:cBhvr>
                                        <p:cTn id="46" dur="250" autoRev="1" fill="hold"/>
                                        <p:tgtEl>
                                          <p:spTgt spid="18"/>
                                        </p:tgtEl>
                                      </p:cBhvr>
                                      <p:by x="105000" y="105000"/>
                                    </p:animScale>
                                  </p:childTnLst>
                                </p:cTn>
                              </p:par>
                              <p:par>
                                <p:cTn id="47" presetID="26" presetClass="emph" presetSubtype="0" repeatCount="2000" fill="hold" nodeType="withEffect">
                                  <p:stCondLst>
                                    <p:cond delay="0"/>
                                  </p:stCondLst>
                                  <p:childTnLst>
                                    <p:animEffect transition="out" filter="fade">
                                      <p:cBhvr>
                                        <p:cTn id="48" dur="500" tmFilter="0, 0; .2, .5; .8, .5; 1, 0"/>
                                        <p:tgtEl>
                                          <p:spTgt spid="19"/>
                                        </p:tgtEl>
                                      </p:cBhvr>
                                    </p:animEffect>
                                    <p:animScale>
                                      <p:cBhvr>
                                        <p:cTn id="49" dur="250" autoRev="1" fill="hold"/>
                                        <p:tgtEl>
                                          <p:spTgt spid="19"/>
                                        </p:tgtEl>
                                      </p:cBhvr>
                                      <p:by x="105000" y="105000"/>
                                    </p:animScale>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par>
                                <p:cTn id="55" presetID="10" presetClass="entr" presetSubtype="0" fill="hold" nodeType="withEffect">
                                  <p:stCondLst>
                                    <p:cond delay="5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10" presetClass="entr" presetSubtype="0" fill="hold" nodeType="withEffect">
                                  <p:stCondLst>
                                    <p:cond delay="10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par>
                                <p:cTn id="61" presetID="10" presetClass="entr" presetSubtype="0" fill="hold" nodeType="withEffect">
                                  <p:stCondLst>
                                    <p:cond delay="50"/>
                                  </p:stCondLst>
                                  <p:childTnLst>
                                    <p:set>
                                      <p:cBhvr>
                                        <p:cTn id="62" dur="1" fill="hold">
                                          <p:stCondLst>
                                            <p:cond delay="0"/>
                                          </p:stCondLst>
                                        </p:cTn>
                                        <p:tgtEl>
                                          <p:spTgt spid="21"/>
                                        </p:tgtEl>
                                        <p:attrNameLst>
                                          <p:attrName>style.visibility</p:attrName>
                                        </p:attrNameLst>
                                      </p:cBhvr>
                                      <p:to>
                                        <p:strVal val="visible"/>
                                      </p:to>
                                    </p:set>
                                    <p:animEffect transition="in" filter="fade">
                                      <p:cBhvr>
                                        <p:cTn id="63" dur="500"/>
                                        <p:tgtEl>
                                          <p:spTgt spid="21"/>
                                        </p:tgtEl>
                                      </p:cBhvr>
                                    </p:animEffect>
                                  </p:childTnLst>
                                </p:cTn>
                              </p:par>
                              <p:par>
                                <p:cTn id="64" presetID="10" presetClass="entr" presetSubtype="0" fill="hold"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500"/>
                                        <p:tgtEl>
                                          <p:spTgt spid="22"/>
                                        </p:tgtEl>
                                      </p:cBhvr>
                                    </p:animEffect>
                                  </p:childTnLst>
                                </p:cTn>
                              </p:par>
                              <p:par>
                                <p:cTn id="67" presetID="10" presetClass="entr" presetSubtype="0" fill="hold" nodeType="withEffect">
                                  <p:stCondLst>
                                    <p:cond delay="200"/>
                                  </p:stCondLst>
                                  <p:childTnLst>
                                    <p:set>
                                      <p:cBhvr>
                                        <p:cTn id="68" dur="1" fill="hold">
                                          <p:stCondLst>
                                            <p:cond delay="0"/>
                                          </p:stCondLst>
                                        </p:cTn>
                                        <p:tgtEl>
                                          <p:spTgt spid="27"/>
                                        </p:tgtEl>
                                        <p:attrNameLst>
                                          <p:attrName>style.visibility</p:attrName>
                                        </p:attrNameLst>
                                      </p:cBhvr>
                                      <p:to>
                                        <p:strVal val="visible"/>
                                      </p:to>
                                    </p:set>
                                    <p:animEffect transition="in" filter="fade">
                                      <p:cBhvr>
                                        <p:cTn id="69" dur="500"/>
                                        <p:tgtEl>
                                          <p:spTgt spid="27"/>
                                        </p:tgtEl>
                                      </p:cBhvr>
                                    </p:animEffect>
                                  </p:childTnLst>
                                </p:cTn>
                              </p:par>
                              <p:par>
                                <p:cTn id="70" presetID="10" presetClass="entr" presetSubtype="0" fill="hold"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par>
                                <p:cTn id="73" presetID="10" presetClass="entr" presetSubtype="0" fill="hold" nodeType="with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fade">
                                      <p:cBhvr>
                                        <p:cTn id="75" dur="500"/>
                                        <p:tgtEl>
                                          <p:spTgt spid="31"/>
                                        </p:tgtEl>
                                      </p:cBhvr>
                                    </p:animEffect>
                                  </p:childTnLst>
                                </p:cTn>
                              </p:par>
                              <p:par>
                                <p:cTn id="76" presetID="10" presetClass="entr" presetSubtype="0" fill="hold" nodeType="withEffect">
                                  <p:stCondLst>
                                    <p:cond delay="15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500"/>
                                        <p:tgtEl>
                                          <p:spTgt spid="29"/>
                                        </p:tgtEl>
                                      </p:cBhvr>
                                    </p:animEffect>
                                  </p:childTnLst>
                                </p:cTn>
                              </p:par>
                              <p:par>
                                <p:cTn id="79" presetID="10" presetClass="entr" presetSubtype="0" fill="hold" nodeType="with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fade">
                                      <p:cBhvr>
                                        <p:cTn id="81" dur="500"/>
                                        <p:tgtEl>
                                          <p:spTgt spid="15"/>
                                        </p:tgtEl>
                                      </p:cBhvr>
                                    </p:animEffect>
                                  </p:childTnLst>
                                </p:cTn>
                              </p:par>
                              <p:par>
                                <p:cTn id="82" presetID="10" presetClass="entr" presetSubtype="0" fill="hold" nodeType="withEffect">
                                  <p:stCondLst>
                                    <p:cond delay="50"/>
                                  </p:stCondLst>
                                  <p:childTnLst>
                                    <p:set>
                                      <p:cBhvr>
                                        <p:cTn id="83" dur="1" fill="hold">
                                          <p:stCondLst>
                                            <p:cond delay="0"/>
                                          </p:stCondLst>
                                        </p:cTn>
                                        <p:tgtEl>
                                          <p:spTgt spid="25"/>
                                        </p:tgtEl>
                                        <p:attrNameLst>
                                          <p:attrName>style.visibility</p:attrName>
                                        </p:attrNameLst>
                                      </p:cBhvr>
                                      <p:to>
                                        <p:strVal val="visible"/>
                                      </p:to>
                                    </p:set>
                                    <p:animEffect transition="in" filter="fade">
                                      <p:cBhvr>
                                        <p:cTn id="84" dur="500"/>
                                        <p:tgtEl>
                                          <p:spTgt spid="25"/>
                                        </p:tgtEl>
                                      </p:cBhvr>
                                    </p:animEffect>
                                  </p:childTnLst>
                                </p:cTn>
                              </p:par>
                              <p:par>
                                <p:cTn id="85" presetID="10" presetClass="entr" presetSubtype="0" fill="hold" nodeType="withEffect">
                                  <p:stCondLst>
                                    <p:cond delay="10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10" presetClass="entr" presetSubtype="0" fill="hold" nodeType="withEffect">
                                  <p:stCondLst>
                                    <p:cond delay="0"/>
                                  </p:stCondLst>
                                  <p:childTnLst>
                                    <p:set>
                                      <p:cBhvr>
                                        <p:cTn id="89" dur="1" fill="hold">
                                          <p:stCondLst>
                                            <p:cond delay="0"/>
                                          </p:stCondLst>
                                        </p:cTn>
                                        <p:tgtEl>
                                          <p:spTgt spid="30"/>
                                        </p:tgtEl>
                                        <p:attrNameLst>
                                          <p:attrName>style.visibility</p:attrName>
                                        </p:attrNameLst>
                                      </p:cBhvr>
                                      <p:to>
                                        <p:strVal val="visible"/>
                                      </p:to>
                                    </p:set>
                                    <p:animEffect transition="in" filter="fade">
                                      <p:cBhvr>
                                        <p:cTn id="90" dur="500"/>
                                        <p:tgtEl>
                                          <p:spTgt spid="30"/>
                                        </p:tgtEl>
                                      </p:cBhvr>
                                    </p:animEffect>
                                  </p:childTnLst>
                                </p:cTn>
                              </p:par>
                              <p:par>
                                <p:cTn id="91" presetID="10" presetClass="entr" presetSubtype="0" fill="hold" nodeType="withEffect">
                                  <p:stCondLst>
                                    <p:cond delay="200"/>
                                  </p:stCondLst>
                                  <p:childTnLst>
                                    <p:set>
                                      <p:cBhvr>
                                        <p:cTn id="92" dur="1" fill="hold">
                                          <p:stCondLst>
                                            <p:cond delay="0"/>
                                          </p:stCondLst>
                                        </p:cTn>
                                        <p:tgtEl>
                                          <p:spTgt spid="24"/>
                                        </p:tgtEl>
                                        <p:attrNameLst>
                                          <p:attrName>style.visibility</p:attrName>
                                        </p:attrNameLst>
                                      </p:cBhvr>
                                      <p:to>
                                        <p:strVal val="visible"/>
                                      </p:to>
                                    </p:set>
                                    <p:animEffect transition="in" filter="fade">
                                      <p:cBhvr>
                                        <p:cTn id="93" dur="500"/>
                                        <p:tgtEl>
                                          <p:spTgt spid="24"/>
                                        </p:tgtEl>
                                      </p:cBhvr>
                                    </p:animEffect>
                                  </p:childTnLst>
                                </p:cTn>
                              </p:par>
                            </p:childTnLst>
                          </p:cTn>
                        </p:par>
                      </p:childTnLst>
                    </p:cTn>
                  </p:par>
                  <p:par>
                    <p:cTn id="94" fill="hold">
                      <p:stCondLst>
                        <p:cond delay="indefinite"/>
                      </p:stCondLst>
                      <p:childTnLst>
                        <p:par>
                          <p:cTn id="95" fill="hold">
                            <p:stCondLst>
                              <p:cond delay="0"/>
                            </p:stCondLst>
                            <p:childTnLst>
                              <p:par>
                                <p:cTn id="96" presetID="21" presetClass="entr" presetSubtype="1" fill="hold" grpId="0" nodeType="clickEffect">
                                  <p:stCondLst>
                                    <p:cond delay="0"/>
                                  </p:stCondLst>
                                  <p:childTnLst>
                                    <p:set>
                                      <p:cBhvr>
                                        <p:cTn id="97" dur="1" fill="hold">
                                          <p:stCondLst>
                                            <p:cond delay="0"/>
                                          </p:stCondLst>
                                        </p:cTn>
                                        <p:tgtEl>
                                          <p:spTgt spid="32"/>
                                        </p:tgtEl>
                                        <p:attrNameLst>
                                          <p:attrName>style.visibility</p:attrName>
                                        </p:attrNameLst>
                                      </p:cBhvr>
                                      <p:to>
                                        <p:strVal val="visible"/>
                                      </p:to>
                                    </p:set>
                                    <p:animEffect transition="in" filter="wheel(1)">
                                      <p:cBhvr>
                                        <p:cTn id="98" dur="1000"/>
                                        <p:tgtEl>
                                          <p:spTgt spid="32"/>
                                        </p:tgtEl>
                                      </p:cBhvr>
                                    </p:animEffec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4"/>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34"/>
                                        </p:tgtEl>
                                        <p:attrNameLst>
                                          <p:attrName>style.visibility</p:attrName>
                                        </p:attrNameLst>
                                      </p:cBhvr>
                                      <p:to>
                                        <p:strVal val="visible"/>
                                      </p:to>
                                    </p:set>
                                    <p:anim calcmode="lin" valueType="num">
                                      <p:cBhvr>
                                        <p:cTn id="107" dur="500" fill="hold"/>
                                        <p:tgtEl>
                                          <p:spTgt spid="34"/>
                                        </p:tgtEl>
                                        <p:attrNameLst>
                                          <p:attrName>ppt_x</p:attrName>
                                        </p:attrNameLst>
                                      </p:cBhvr>
                                      <p:tavLst>
                                        <p:tav tm="0">
                                          <p:val>
                                            <p:strVal val="#ppt_x"/>
                                          </p:val>
                                        </p:tav>
                                        <p:tav tm="100000">
                                          <p:val>
                                            <p:strVal val="#ppt_x"/>
                                          </p:val>
                                        </p:tav>
                                      </p:tavLst>
                                    </p:anim>
                                    <p:anim calcmode="lin" valueType="num">
                                      <p:cBhvr>
                                        <p:cTn id="10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grpId="0" nodeType="clickEffect">
                                  <p:stCondLst>
                                    <p:cond delay="0"/>
                                  </p:stCondLst>
                                  <p:childTnLst>
                                    <p:set>
                                      <p:cBhvr>
                                        <p:cTn id="112" dur="1" fill="hold">
                                          <p:stCondLst>
                                            <p:cond delay="0"/>
                                          </p:stCondLst>
                                        </p:cTn>
                                        <p:tgtEl>
                                          <p:spTgt spid="37"/>
                                        </p:tgtEl>
                                        <p:attrNameLst>
                                          <p:attrName>style.visibility</p:attrName>
                                        </p:attrNameLst>
                                      </p:cBhvr>
                                      <p:to>
                                        <p:strVal val="visible"/>
                                      </p:to>
                                    </p:set>
                                    <p:animEffect transition="in" filter="wipe(down)">
                                      <p:cBhvr>
                                        <p:cTn id="113" dur="500"/>
                                        <p:tgtEl>
                                          <p:spTgt spid="37"/>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16"/>
                                        </p:tgtEl>
                                        <p:attrNameLst>
                                          <p:attrName>style.visibility</p:attrName>
                                        </p:attrNameLst>
                                      </p:cBhvr>
                                      <p:to>
                                        <p:strVal val="visible"/>
                                      </p:to>
                                    </p:set>
                                    <p:animEffect transition="in" filter="fade">
                                      <p:cBhvr>
                                        <p:cTn id="118" dur="1000"/>
                                        <p:tgtEl>
                                          <p:spTgt spid="16"/>
                                        </p:tgtEl>
                                      </p:cBhvr>
                                    </p:animEffect>
                                  </p:childTnLst>
                                </p:cTn>
                              </p:par>
                            </p:childTnLst>
                          </p:cTn>
                        </p:par>
                        <p:par>
                          <p:cTn id="119" fill="hold">
                            <p:stCondLst>
                              <p:cond delay="1000"/>
                            </p:stCondLst>
                            <p:childTnLst>
                              <p:par>
                                <p:cTn id="120" presetID="10" presetClass="exit" presetSubtype="0" fill="hold" nodeType="afterEffect">
                                  <p:stCondLst>
                                    <p:cond delay="0"/>
                                  </p:stCondLst>
                                  <p:childTnLst>
                                    <p:animEffect transition="out" filter="fade">
                                      <p:cBhvr>
                                        <p:cTn id="121" dur="1000"/>
                                        <p:tgtEl>
                                          <p:spTgt spid="16"/>
                                        </p:tgtEl>
                                      </p:cBhvr>
                                    </p:animEffect>
                                    <p:set>
                                      <p:cBhvr>
                                        <p:cTn id="122" dur="1" fill="hold">
                                          <p:stCondLst>
                                            <p:cond delay="999"/>
                                          </p:stCondLst>
                                        </p:cTn>
                                        <p:tgtEl>
                                          <p:spTgt spid="16"/>
                                        </p:tgtEl>
                                        <p:attrNameLst>
                                          <p:attrName>style.visibility</p:attrName>
                                        </p:attrNameLst>
                                      </p:cBhvr>
                                      <p:to>
                                        <p:strVal val="hidden"/>
                                      </p:to>
                                    </p:set>
                                  </p:childTnLst>
                                </p:cTn>
                              </p:par>
                            </p:childTnLst>
                          </p:cTn>
                        </p:par>
                        <p:par>
                          <p:cTn id="123" fill="hold">
                            <p:stCondLst>
                              <p:cond delay="2000"/>
                            </p:stCondLst>
                            <p:childTnLst>
                              <p:par>
                                <p:cTn id="124" presetID="23" presetClass="exit" presetSubtype="16" fill="hold" grpId="1" nodeType="afterEffect">
                                  <p:stCondLst>
                                    <p:cond delay="0"/>
                                  </p:stCondLst>
                                  <p:childTnLst>
                                    <p:anim calcmode="lin" valueType="num">
                                      <p:cBhvr>
                                        <p:cTn id="125" dur="500"/>
                                        <p:tgtEl>
                                          <p:spTgt spid="32"/>
                                        </p:tgtEl>
                                        <p:attrNameLst>
                                          <p:attrName>ppt_w</p:attrName>
                                        </p:attrNameLst>
                                      </p:cBhvr>
                                      <p:tavLst>
                                        <p:tav tm="0">
                                          <p:val>
                                            <p:strVal val="ppt_w"/>
                                          </p:val>
                                        </p:tav>
                                        <p:tav tm="100000">
                                          <p:val>
                                            <p:strVal val="4*ppt_w"/>
                                          </p:val>
                                        </p:tav>
                                      </p:tavLst>
                                    </p:anim>
                                    <p:anim calcmode="lin" valueType="num">
                                      <p:cBhvr>
                                        <p:cTn id="126" dur="500"/>
                                        <p:tgtEl>
                                          <p:spTgt spid="32"/>
                                        </p:tgtEl>
                                        <p:attrNameLst>
                                          <p:attrName>ppt_h</p:attrName>
                                        </p:attrNameLst>
                                      </p:cBhvr>
                                      <p:tavLst>
                                        <p:tav tm="0">
                                          <p:val>
                                            <p:strVal val="ppt_h"/>
                                          </p:val>
                                        </p:tav>
                                        <p:tav tm="100000">
                                          <p:val>
                                            <p:strVal val="4*ppt_h"/>
                                          </p:val>
                                        </p:tav>
                                      </p:tavLst>
                                    </p:anim>
                                    <p:set>
                                      <p:cBhvr>
                                        <p:cTn id="127" dur="1" fill="hold">
                                          <p:stCondLst>
                                            <p:cond delay="499"/>
                                          </p:stCondLst>
                                        </p:cTn>
                                        <p:tgtEl>
                                          <p:spTgt spid="32"/>
                                        </p:tgtEl>
                                        <p:attrNameLst>
                                          <p:attrName>style.visibility</p:attrName>
                                        </p:attrNameLst>
                                      </p:cBhvr>
                                      <p:to>
                                        <p:strVal val="hidden"/>
                                      </p:to>
                                    </p:set>
                                  </p:childTnLst>
                                </p:cTn>
                              </p:par>
                            </p:childTnLst>
                          </p:cTn>
                        </p:par>
                      </p:childTnLst>
                    </p:cTn>
                  </p:par>
                  <p:par>
                    <p:cTn id="128" fill="hold">
                      <p:stCondLst>
                        <p:cond delay="indefinite"/>
                      </p:stCondLst>
                      <p:childTnLst>
                        <p:par>
                          <p:cTn id="129" fill="hold">
                            <p:stCondLst>
                              <p:cond delay="0"/>
                            </p:stCondLst>
                            <p:childTnLst>
                              <p:par>
                                <p:cTn id="130" presetID="64" presetClass="path" presetSubtype="0" accel="50000" decel="50000" fill="hold" nodeType="clickEffect">
                                  <p:stCondLst>
                                    <p:cond delay="0"/>
                                  </p:stCondLst>
                                  <p:childTnLst>
                                    <p:animMotion origin="layout" path="M -1.04167E-6 -2.59259E-6 L -0.04154 -0.12315 " pathEditMode="relative" rAng="0" ptsTypes="AA">
                                      <p:cBhvr>
                                        <p:cTn id="131" dur="500" fill="hold"/>
                                        <p:tgtEl>
                                          <p:spTgt spid="18"/>
                                        </p:tgtEl>
                                        <p:attrNameLst>
                                          <p:attrName>ppt_x</p:attrName>
                                          <p:attrName>ppt_y</p:attrName>
                                        </p:attrNameLst>
                                      </p:cBhvr>
                                      <p:rCtr x="-2083" y="-6157"/>
                                    </p:animMotion>
                                  </p:childTnLst>
                                </p:cTn>
                              </p:par>
                              <p:par>
                                <p:cTn id="132" presetID="64" presetClass="path" presetSubtype="0" accel="50000" decel="50000" fill="hold" nodeType="withEffect">
                                  <p:stCondLst>
                                    <p:cond delay="0"/>
                                  </p:stCondLst>
                                  <p:childTnLst>
                                    <p:animMotion origin="layout" path="M 4.79167E-6 -2.59259E-6 L 0.03229 -0.12315 " pathEditMode="relative" rAng="0" ptsTypes="AA">
                                      <p:cBhvr>
                                        <p:cTn id="133" dur="500" fill="hold"/>
                                        <p:tgtEl>
                                          <p:spTgt spid="19"/>
                                        </p:tgtEl>
                                        <p:attrNameLst>
                                          <p:attrName>ppt_x</p:attrName>
                                          <p:attrName>ppt_y</p:attrName>
                                        </p:attrNameLst>
                                      </p:cBhvr>
                                      <p:rCtr x="1615" y="-6157"/>
                                    </p:animMotion>
                                  </p:childTnLst>
                                </p:cTn>
                              </p:par>
                              <p:par>
                                <p:cTn id="134" presetID="64" presetClass="path" presetSubtype="0" accel="50000" decel="50000" fill="hold" nodeType="withEffect">
                                  <p:stCondLst>
                                    <p:cond delay="0"/>
                                  </p:stCondLst>
                                  <p:childTnLst>
                                    <p:animMotion origin="layout" path="M 6.25E-7 -2.59259E-6 L 0.06484 -0.07014 " pathEditMode="relative" rAng="0" ptsTypes="AA">
                                      <p:cBhvr>
                                        <p:cTn id="135" dur="500" fill="hold"/>
                                        <p:tgtEl>
                                          <p:spTgt spid="20"/>
                                        </p:tgtEl>
                                        <p:attrNameLst>
                                          <p:attrName>ppt_x</p:attrName>
                                          <p:attrName>ppt_y</p:attrName>
                                        </p:attrNameLst>
                                      </p:cBhvr>
                                      <p:rCtr x="3242" y="-3519"/>
                                    </p:animMotion>
                                  </p:childTnLst>
                                </p:cTn>
                              </p:par>
                              <p:par>
                                <p:cTn id="136" presetID="64" presetClass="path" presetSubtype="0" accel="50000" decel="50000" fill="hold" nodeType="withEffect">
                                  <p:stCondLst>
                                    <p:cond delay="0"/>
                                  </p:stCondLst>
                                  <p:childTnLst>
                                    <p:animMotion origin="layout" path="M 3.125E-6 -2.59259E-6 L -0.05287 -0.03912 " pathEditMode="relative" rAng="0" ptsTypes="AA">
                                      <p:cBhvr>
                                        <p:cTn id="137" dur="500" fill="hold"/>
                                        <p:tgtEl>
                                          <p:spTgt spid="17"/>
                                        </p:tgtEl>
                                        <p:attrNameLst>
                                          <p:attrName>ppt_x</p:attrName>
                                          <p:attrName>ppt_y</p:attrName>
                                        </p:attrNameLst>
                                      </p:cBhvr>
                                      <p:rCtr x="-2643" y="-1968"/>
                                    </p:animMotion>
                                  </p:childTnLst>
                                </p:cTn>
                              </p:par>
                              <p:par>
                                <p:cTn id="138" presetID="64" presetClass="path" presetSubtype="0" accel="50000" decel="50000" fill="hold" nodeType="withEffect">
                                  <p:stCondLst>
                                    <p:cond delay="0"/>
                                  </p:stCondLst>
                                  <p:childTnLst>
                                    <p:animMotion origin="layout" path="M 3.125E-6 -1.85185E-6 L -0.06485 -0.02639 " pathEditMode="relative" rAng="0" ptsTypes="AA">
                                      <p:cBhvr>
                                        <p:cTn id="139" dur="500" fill="hold"/>
                                        <p:tgtEl>
                                          <p:spTgt spid="26"/>
                                        </p:tgtEl>
                                        <p:attrNameLst>
                                          <p:attrName>ppt_x</p:attrName>
                                          <p:attrName>ppt_y</p:attrName>
                                        </p:attrNameLst>
                                      </p:cBhvr>
                                      <p:rCtr x="-3242" y="-1319"/>
                                    </p:animMotion>
                                  </p:childTnLst>
                                </p:cTn>
                              </p:par>
                              <p:par>
                                <p:cTn id="140" presetID="64" presetClass="path" presetSubtype="0" accel="50000" decel="50000" fill="hold" nodeType="withEffect">
                                  <p:stCondLst>
                                    <p:cond delay="0"/>
                                  </p:stCondLst>
                                  <p:childTnLst>
                                    <p:animMotion origin="layout" path="M -1.04167E-6 -1.85185E-6 L -0.02526 -0.04745 " pathEditMode="relative" rAng="0" ptsTypes="AA">
                                      <p:cBhvr>
                                        <p:cTn id="141" dur="500" fill="hold"/>
                                        <p:tgtEl>
                                          <p:spTgt spid="21"/>
                                        </p:tgtEl>
                                        <p:attrNameLst>
                                          <p:attrName>ppt_x</p:attrName>
                                          <p:attrName>ppt_y</p:attrName>
                                        </p:attrNameLst>
                                      </p:cBhvr>
                                      <p:rCtr x="-1263" y="-2384"/>
                                    </p:animMotion>
                                  </p:childTnLst>
                                </p:cTn>
                              </p:par>
                              <p:par>
                                <p:cTn id="142" presetID="64" presetClass="path" presetSubtype="0" accel="50000" decel="50000" fill="hold" nodeType="withEffect">
                                  <p:stCondLst>
                                    <p:cond delay="0"/>
                                  </p:stCondLst>
                                  <p:childTnLst>
                                    <p:animMotion origin="layout" path="M 4.79167E-6 -1.85185E-6 L 0.02734 0.04514 " pathEditMode="relative" rAng="0" ptsTypes="AA">
                                      <p:cBhvr>
                                        <p:cTn id="143" dur="500" fill="hold"/>
                                        <p:tgtEl>
                                          <p:spTgt spid="22"/>
                                        </p:tgtEl>
                                        <p:attrNameLst>
                                          <p:attrName>ppt_x</p:attrName>
                                          <p:attrName>ppt_y</p:attrName>
                                        </p:attrNameLst>
                                      </p:cBhvr>
                                      <p:rCtr x="1367" y="2245"/>
                                    </p:animMotion>
                                  </p:childTnLst>
                                </p:cTn>
                              </p:par>
                              <p:par>
                                <p:cTn id="144" presetID="64" presetClass="path" presetSubtype="0" accel="50000" decel="50000" fill="hold" nodeType="withEffect">
                                  <p:stCondLst>
                                    <p:cond delay="0"/>
                                  </p:stCondLst>
                                  <p:childTnLst>
                                    <p:animMotion origin="layout" path="M 6.25E-7 -1.85185E-6 L 0.06758 -0.02639 " pathEditMode="relative" rAng="0" ptsTypes="AA">
                                      <p:cBhvr>
                                        <p:cTn id="145" dur="500" fill="hold"/>
                                        <p:tgtEl>
                                          <p:spTgt spid="27"/>
                                        </p:tgtEl>
                                        <p:attrNameLst>
                                          <p:attrName>ppt_x</p:attrName>
                                          <p:attrName>ppt_y</p:attrName>
                                        </p:attrNameLst>
                                      </p:cBhvr>
                                      <p:rCtr x="3372" y="-1319"/>
                                    </p:animMotion>
                                  </p:childTnLst>
                                </p:cTn>
                              </p:par>
                              <p:par>
                                <p:cTn id="146" presetID="64" presetClass="path" presetSubtype="0" accel="50000" decel="50000" fill="hold" nodeType="withEffect">
                                  <p:stCondLst>
                                    <p:cond delay="0"/>
                                  </p:stCondLst>
                                  <p:childTnLst>
                                    <p:animMotion origin="layout" path="M 6.25E-7 3.7037E-7 L 0.07279 0.00093 " pathEditMode="relative" rAng="0" ptsTypes="AA">
                                      <p:cBhvr>
                                        <p:cTn id="147" dur="500" fill="hold"/>
                                        <p:tgtEl>
                                          <p:spTgt spid="23"/>
                                        </p:tgtEl>
                                        <p:attrNameLst>
                                          <p:attrName>ppt_x</p:attrName>
                                          <p:attrName>ppt_y</p:attrName>
                                        </p:attrNameLst>
                                      </p:cBhvr>
                                      <p:rCtr x="3633" y="46"/>
                                    </p:animMotion>
                                  </p:childTnLst>
                                </p:cTn>
                              </p:par>
                              <p:par>
                                <p:cTn id="148" presetID="64" presetClass="path" presetSubtype="0" accel="50000" decel="50000" fill="hold" nodeType="withEffect">
                                  <p:stCondLst>
                                    <p:cond delay="0"/>
                                  </p:stCondLst>
                                  <p:childTnLst>
                                    <p:animMotion origin="layout" path="M 6.25E-7 1.11111E-6 L 0.05977 0.02893 " pathEditMode="relative" rAng="0" ptsTypes="AA">
                                      <p:cBhvr>
                                        <p:cTn id="149" dur="500" fill="hold"/>
                                        <p:tgtEl>
                                          <p:spTgt spid="31"/>
                                        </p:tgtEl>
                                        <p:attrNameLst>
                                          <p:attrName>ppt_x</p:attrName>
                                          <p:attrName>ppt_y</p:attrName>
                                        </p:attrNameLst>
                                      </p:cBhvr>
                                      <p:rCtr x="2982" y="1435"/>
                                    </p:animMotion>
                                  </p:childTnLst>
                                </p:cTn>
                              </p:par>
                              <p:par>
                                <p:cTn id="150" presetID="64" presetClass="path" presetSubtype="0" accel="50000" decel="50000" fill="hold" nodeType="withEffect">
                                  <p:stCondLst>
                                    <p:cond delay="0"/>
                                  </p:stCondLst>
                                  <p:childTnLst>
                                    <p:animMotion origin="layout" path="M 4.79167E-6 1.11111E-6 L 0.02734 0.13588 " pathEditMode="relative" rAng="0" ptsTypes="AA">
                                      <p:cBhvr>
                                        <p:cTn id="151" dur="500" fill="hold"/>
                                        <p:tgtEl>
                                          <p:spTgt spid="29"/>
                                        </p:tgtEl>
                                        <p:attrNameLst>
                                          <p:attrName>ppt_x</p:attrName>
                                          <p:attrName>ppt_y</p:attrName>
                                        </p:attrNameLst>
                                      </p:cBhvr>
                                      <p:rCtr x="1367" y="6782"/>
                                    </p:animMotion>
                                  </p:childTnLst>
                                </p:cTn>
                              </p:par>
                              <p:par>
                                <p:cTn id="152" presetID="64" presetClass="path" presetSubtype="0" accel="50000" decel="50000" fill="hold" nodeType="withEffect">
                                  <p:stCondLst>
                                    <p:cond delay="0"/>
                                  </p:stCondLst>
                                  <p:childTnLst>
                                    <p:animMotion origin="layout" path="M 4.79167E-6 -1.11111E-6 L -0.0293 0.04653 " pathEditMode="relative" rAng="0" ptsTypes="AA">
                                      <p:cBhvr>
                                        <p:cTn id="153" dur="500" fill="hold"/>
                                        <p:tgtEl>
                                          <p:spTgt spid="15"/>
                                        </p:tgtEl>
                                        <p:attrNameLst>
                                          <p:attrName>ppt_x</p:attrName>
                                          <p:attrName>ppt_y</p:attrName>
                                        </p:attrNameLst>
                                      </p:cBhvr>
                                      <p:rCtr x="-1471" y="2315"/>
                                    </p:animMotion>
                                  </p:childTnLst>
                                </p:cTn>
                              </p:par>
                              <p:par>
                                <p:cTn id="154" presetID="64" presetClass="path" presetSubtype="0" accel="50000" decel="50000" fill="hold" nodeType="withEffect">
                                  <p:stCondLst>
                                    <p:cond delay="0"/>
                                  </p:stCondLst>
                                  <p:childTnLst>
                                    <p:animMotion origin="layout" path="M -1.04167E-6 3.7037E-7 L -0.02734 -0.04491 " pathEditMode="relative" rAng="0" ptsTypes="AA">
                                      <p:cBhvr>
                                        <p:cTn id="155" dur="500" fill="hold"/>
                                        <p:tgtEl>
                                          <p:spTgt spid="25"/>
                                        </p:tgtEl>
                                        <p:attrNameLst>
                                          <p:attrName>ppt_x</p:attrName>
                                          <p:attrName>ppt_y</p:attrName>
                                        </p:attrNameLst>
                                      </p:cBhvr>
                                      <p:rCtr x="-1367" y="-2245"/>
                                    </p:animMotion>
                                  </p:childTnLst>
                                </p:cTn>
                              </p:par>
                              <p:par>
                                <p:cTn id="156" presetID="64" presetClass="path" presetSubtype="0" accel="50000" decel="50000" fill="hold" nodeType="withEffect">
                                  <p:stCondLst>
                                    <p:cond delay="0"/>
                                  </p:stCondLst>
                                  <p:childTnLst>
                                    <p:animMotion origin="layout" path="M -1.04167E-6 1.11111E-6 L -0.01315 0.10255 " pathEditMode="relative" rAng="0" ptsTypes="AA">
                                      <p:cBhvr>
                                        <p:cTn id="157" dur="500" fill="hold"/>
                                        <p:tgtEl>
                                          <p:spTgt spid="28"/>
                                        </p:tgtEl>
                                        <p:attrNameLst>
                                          <p:attrName>ppt_x</p:attrName>
                                          <p:attrName>ppt_y</p:attrName>
                                        </p:attrNameLst>
                                      </p:cBhvr>
                                      <p:rCtr x="-664" y="5116"/>
                                    </p:animMotion>
                                  </p:childTnLst>
                                </p:cTn>
                              </p:par>
                              <p:par>
                                <p:cTn id="158" presetID="64" presetClass="path" presetSubtype="0" accel="50000" decel="50000" fill="hold" nodeType="withEffect">
                                  <p:stCondLst>
                                    <p:cond delay="0"/>
                                  </p:stCondLst>
                                  <p:childTnLst>
                                    <p:animMotion origin="layout" path="M 3.125E-6 1.11111E-6 L -0.03229 0.10255 " pathEditMode="relative" rAng="0" ptsTypes="AA">
                                      <p:cBhvr>
                                        <p:cTn id="159" dur="500" fill="hold"/>
                                        <p:tgtEl>
                                          <p:spTgt spid="30"/>
                                        </p:tgtEl>
                                        <p:attrNameLst>
                                          <p:attrName>ppt_x</p:attrName>
                                          <p:attrName>ppt_y</p:attrName>
                                        </p:attrNameLst>
                                      </p:cBhvr>
                                      <p:rCtr x="-1615" y="5116"/>
                                    </p:animMotion>
                                  </p:childTnLst>
                                </p:cTn>
                              </p:par>
                              <p:par>
                                <p:cTn id="160" presetID="64" presetClass="path" presetSubtype="0" accel="50000" decel="50000" fill="hold" nodeType="withEffect">
                                  <p:stCondLst>
                                    <p:cond delay="0"/>
                                  </p:stCondLst>
                                  <p:childTnLst>
                                    <p:animMotion origin="layout" path="M 3.125E-6 -1.11111E-6 L -0.06485 0.02153 " pathEditMode="relative" rAng="0" ptsTypes="AA">
                                      <p:cBhvr>
                                        <p:cTn id="161" dur="500" fill="hold"/>
                                        <p:tgtEl>
                                          <p:spTgt spid="24"/>
                                        </p:tgtEl>
                                        <p:attrNameLst>
                                          <p:attrName>ppt_x</p:attrName>
                                          <p:attrName>ppt_y</p:attrName>
                                        </p:attrNameLst>
                                      </p:cBhvr>
                                      <p:rCtr x="-3242" y="1065"/>
                                    </p:animMotion>
                                  </p:childTnLst>
                                </p:cTn>
                              </p:par>
                            </p:childTnLst>
                          </p:cTn>
                        </p:par>
                      </p:childTnLst>
                    </p:cTn>
                  </p:par>
                  <p:par>
                    <p:cTn id="162" fill="hold">
                      <p:stCondLst>
                        <p:cond delay="indefinite"/>
                      </p:stCondLst>
                      <p:childTnLst>
                        <p:par>
                          <p:cTn id="163" fill="hold">
                            <p:stCondLst>
                              <p:cond delay="0"/>
                            </p:stCondLst>
                            <p:childTnLst>
                              <p:par>
                                <p:cTn id="164" presetID="22" presetClass="entr" presetSubtype="4" fill="hold" grpId="0" nodeType="clickEffect">
                                  <p:stCondLst>
                                    <p:cond delay="0"/>
                                  </p:stCondLst>
                                  <p:childTnLst>
                                    <p:set>
                                      <p:cBhvr>
                                        <p:cTn id="165" dur="1" fill="hold">
                                          <p:stCondLst>
                                            <p:cond delay="0"/>
                                          </p:stCondLst>
                                        </p:cTn>
                                        <p:tgtEl>
                                          <p:spTgt spid="38"/>
                                        </p:tgtEl>
                                        <p:attrNameLst>
                                          <p:attrName>style.visibility</p:attrName>
                                        </p:attrNameLst>
                                      </p:cBhvr>
                                      <p:to>
                                        <p:strVal val="visible"/>
                                      </p:to>
                                    </p:set>
                                    <p:animEffect transition="in" filter="wipe(down)">
                                      <p:cBhvr>
                                        <p:cTn id="166" dur="500"/>
                                        <p:tgtEl>
                                          <p:spTgt spid="38"/>
                                        </p:tgtEl>
                                      </p:cBhvr>
                                    </p:animEffect>
                                  </p:childTnLst>
                                </p:cTn>
                              </p:par>
                            </p:childTnLst>
                          </p:cTn>
                        </p:par>
                      </p:childTnLst>
                    </p:cTn>
                  </p:par>
                  <p:par>
                    <p:cTn id="167" fill="hold">
                      <p:stCondLst>
                        <p:cond delay="indefinite"/>
                      </p:stCondLst>
                      <p:childTnLst>
                        <p:par>
                          <p:cTn id="168" fill="hold">
                            <p:stCondLst>
                              <p:cond delay="0"/>
                            </p:stCondLst>
                            <p:childTnLst>
                              <p:par>
                                <p:cTn id="169" presetID="10" presetClass="exit" presetSubtype="0" fill="hold" nodeType="clickEffect">
                                  <p:stCondLst>
                                    <p:cond delay="0"/>
                                  </p:stCondLst>
                                  <p:childTnLst>
                                    <p:animEffect transition="out" filter="fade">
                                      <p:cBhvr>
                                        <p:cTn id="170" dur="500"/>
                                        <p:tgtEl>
                                          <p:spTgt spid="18"/>
                                        </p:tgtEl>
                                      </p:cBhvr>
                                    </p:animEffect>
                                    <p:set>
                                      <p:cBhvr>
                                        <p:cTn id="171" dur="1" fill="hold">
                                          <p:stCondLst>
                                            <p:cond delay="499"/>
                                          </p:stCondLst>
                                        </p:cTn>
                                        <p:tgtEl>
                                          <p:spTgt spid="18"/>
                                        </p:tgtEl>
                                        <p:attrNameLst>
                                          <p:attrName>style.visibility</p:attrName>
                                        </p:attrNameLst>
                                      </p:cBhvr>
                                      <p:to>
                                        <p:strVal val="hidden"/>
                                      </p:to>
                                    </p:set>
                                  </p:childTnLst>
                                </p:cTn>
                              </p:par>
                              <p:par>
                                <p:cTn id="172" presetID="10" presetClass="exit" presetSubtype="0" fill="hold" nodeType="withEffect">
                                  <p:stCondLst>
                                    <p:cond delay="0"/>
                                  </p:stCondLst>
                                  <p:childTnLst>
                                    <p:animEffect transition="out" filter="fade">
                                      <p:cBhvr>
                                        <p:cTn id="173" dur="500"/>
                                        <p:tgtEl>
                                          <p:spTgt spid="19"/>
                                        </p:tgtEl>
                                      </p:cBhvr>
                                    </p:animEffect>
                                    <p:set>
                                      <p:cBhvr>
                                        <p:cTn id="174" dur="1" fill="hold">
                                          <p:stCondLst>
                                            <p:cond delay="499"/>
                                          </p:stCondLst>
                                        </p:cTn>
                                        <p:tgtEl>
                                          <p:spTgt spid="19"/>
                                        </p:tgtEl>
                                        <p:attrNameLst>
                                          <p:attrName>style.visibility</p:attrName>
                                        </p:attrNameLst>
                                      </p:cBhvr>
                                      <p:to>
                                        <p:strVal val="hidden"/>
                                      </p:to>
                                    </p:set>
                                  </p:childTnLst>
                                </p:cTn>
                              </p:par>
                              <p:par>
                                <p:cTn id="175" presetID="10" presetClass="exit" presetSubtype="0" fill="hold" nodeType="withEffect">
                                  <p:stCondLst>
                                    <p:cond delay="0"/>
                                  </p:stCondLst>
                                  <p:childTnLst>
                                    <p:animEffect transition="out" filter="fade">
                                      <p:cBhvr>
                                        <p:cTn id="176" dur="500"/>
                                        <p:tgtEl>
                                          <p:spTgt spid="20"/>
                                        </p:tgtEl>
                                      </p:cBhvr>
                                    </p:animEffect>
                                    <p:set>
                                      <p:cBhvr>
                                        <p:cTn id="177" dur="1" fill="hold">
                                          <p:stCondLst>
                                            <p:cond delay="499"/>
                                          </p:stCondLst>
                                        </p:cTn>
                                        <p:tgtEl>
                                          <p:spTgt spid="20"/>
                                        </p:tgtEl>
                                        <p:attrNameLst>
                                          <p:attrName>style.visibility</p:attrName>
                                        </p:attrNameLst>
                                      </p:cBhvr>
                                      <p:to>
                                        <p:strVal val="hidden"/>
                                      </p:to>
                                    </p:set>
                                  </p:childTnLst>
                                </p:cTn>
                              </p:par>
                              <p:par>
                                <p:cTn id="178" presetID="10" presetClass="exit" presetSubtype="0" fill="hold" nodeType="withEffect">
                                  <p:stCondLst>
                                    <p:cond delay="0"/>
                                  </p:stCondLst>
                                  <p:childTnLst>
                                    <p:animEffect transition="out" filter="fade">
                                      <p:cBhvr>
                                        <p:cTn id="179" dur="500"/>
                                        <p:tgtEl>
                                          <p:spTgt spid="17"/>
                                        </p:tgtEl>
                                      </p:cBhvr>
                                    </p:animEffect>
                                    <p:set>
                                      <p:cBhvr>
                                        <p:cTn id="180" dur="1" fill="hold">
                                          <p:stCondLst>
                                            <p:cond delay="499"/>
                                          </p:stCondLst>
                                        </p:cTn>
                                        <p:tgtEl>
                                          <p:spTgt spid="17"/>
                                        </p:tgtEl>
                                        <p:attrNameLst>
                                          <p:attrName>style.visibility</p:attrName>
                                        </p:attrNameLst>
                                      </p:cBhvr>
                                      <p:to>
                                        <p:strVal val="hidden"/>
                                      </p:to>
                                    </p:set>
                                  </p:childTnLst>
                                </p:cTn>
                              </p:par>
                              <p:par>
                                <p:cTn id="181" presetID="10" presetClass="exit" presetSubtype="0" fill="hold" nodeType="withEffect">
                                  <p:stCondLst>
                                    <p:cond delay="0"/>
                                  </p:stCondLst>
                                  <p:childTnLst>
                                    <p:animEffect transition="out" filter="fade">
                                      <p:cBhvr>
                                        <p:cTn id="182" dur="500"/>
                                        <p:tgtEl>
                                          <p:spTgt spid="26"/>
                                        </p:tgtEl>
                                      </p:cBhvr>
                                    </p:animEffect>
                                    <p:set>
                                      <p:cBhvr>
                                        <p:cTn id="183" dur="1" fill="hold">
                                          <p:stCondLst>
                                            <p:cond delay="499"/>
                                          </p:stCondLst>
                                        </p:cTn>
                                        <p:tgtEl>
                                          <p:spTgt spid="26"/>
                                        </p:tgtEl>
                                        <p:attrNameLst>
                                          <p:attrName>style.visibility</p:attrName>
                                        </p:attrNameLst>
                                      </p:cBhvr>
                                      <p:to>
                                        <p:strVal val="hidden"/>
                                      </p:to>
                                    </p:set>
                                  </p:childTnLst>
                                </p:cTn>
                              </p:par>
                              <p:par>
                                <p:cTn id="184" presetID="10" presetClass="exit" presetSubtype="0" fill="hold" nodeType="withEffect">
                                  <p:stCondLst>
                                    <p:cond delay="0"/>
                                  </p:stCondLst>
                                  <p:childTnLst>
                                    <p:animEffect transition="out" filter="fade">
                                      <p:cBhvr>
                                        <p:cTn id="185" dur="500"/>
                                        <p:tgtEl>
                                          <p:spTgt spid="21"/>
                                        </p:tgtEl>
                                      </p:cBhvr>
                                    </p:animEffect>
                                    <p:set>
                                      <p:cBhvr>
                                        <p:cTn id="186" dur="1" fill="hold">
                                          <p:stCondLst>
                                            <p:cond delay="499"/>
                                          </p:stCondLst>
                                        </p:cTn>
                                        <p:tgtEl>
                                          <p:spTgt spid="21"/>
                                        </p:tgtEl>
                                        <p:attrNameLst>
                                          <p:attrName>style.visibility</p:attrName>
                                        </p:attrNameLst>
                                      </p:cBhvr>
                                      <p:to>
                                        <p:strVal val="hidden"/>
                                      </p:to>
                                    </p:set>
                                  </p:childTnLst>
                                </p:cTn>
                              </p:par>
                              <p:par>
                                <p:cTn id="187" presetID="10" presetClass="exit" presetSubtype="0" fill="hold" nodeType="withEffect">
                                  <p:stCondLst>
                                    <p:cond delay="0"/>
                                  </p:stCondLst>
                                  <p:childTnLst>
                                    <p:animEffect transition="out" filter="fade">
                                      <p:cBhvr>
                                        <p:cTn id="188" dur="500"/>
                                        <p:tgtEl>
                                          <p:spTgt spid="22"/>
                                        </p:tgtEl>
                                      </p:cBhvr>
                                    </p:animEffect>
                                    <p:set>
                                      <p:cBhvr>
                                        <p:cTn id="189" dur="1" fill="hold">
                                          <p:stCondLst>
                                            <p:cond delay="499"/>
                                          </p:stCondLst>
                                        </p:cTn>
                                        <p:tgtEl>
                                          <p:spTgt spid="22"/>
                                        </p:tgtEl>
                                        <p:attrNameLst>
                                          <p:attrName>style.visibility</p:attrName>
                                        </p:attrNameLst>
                                      </p:cBhvr>
                                      <p:to>
                                        <p:strVal val="hidden"/>
                                      </p:to>
                                    </p:set>
                                  </p:childTnLst>
                                </p:cTn>
                              </p:par>
                              <p:par>
                                <p:cTn id="190" presetID="10" presetClass="exit" presetSubtype="0" fill="hold" nodeType="withEffect">
                                  <p:stCondLst>
                                    <p:cond delay="0"/>
                                  </p:stCondLst>
                                  <p:childTnLst>
                                    <p:animEffect transition="out" filter="fade">
                                      <p:cBhvr>
                                        <p:cTn id="191" dur="500"/>
                                        <p:tgtEl>
                                          <p:spTgt spid="27"/>
                                        </p:tgtEl>
                                      </p:cBhvr>
                                    </p:animEffect>
                                    <p:set>
                                      <p:cBhvr>
                                        <p:cTn id="192" dur="1" fill="hold">
                                          <p:stCondLst>
                                            <p:cond delay="499"/>
                                          </p:stCondLst>
                                        </p:cTn>
                                        <p:tgtEl>
                                          <p:spTgt spid="27"/>
                                        </p:tgtEl>
                                        <p:attrNameLst>
                                          <p:attrName>style.visibility</p:attrName>
                                        </p:attrNameLst>
                                      </p:cBhvr>
                                      <p:to>
                                        <p:strVal val="hidden"/>
                                      </p:to>
                                    </p:set>
                                  </p:childTnLst>
                                </p:cTn>
                              </p:par>
                              <p:par>
                                <p:cTn id="193" presetID="10" presetClass="exit" presetSubtype="0" fill="hold" nodeType="withEffect">
                                  <p:stCondLst>
                                    <p:cond delay="0"/>
                                  </p:stCondLst>
                                  <p:childTnLst>
                                    <p:animEffect transition="out" filter="fade">
                                      <p:cBhvr>
                                        <p:cTn id="194" dur="500"/>
                                        <p:tgtEl>
                                          <p:spTgt spid="23"/>
                                        </p:tgtEl>
                                      </p:cBhvr>
                                    </p:animEffect>
                                    <p:set>
                                      <p:cBhvr>
                                        <p:cTn id="195" dur="1" fill="hold">
                                          <p:stCondLst>
                                            <p:cond delay="499"/>
                                          </p:stCondLst>
                                        </p:cTn>
                                        <p:tgtEl>
                                          <p:spTgt spid="23"/>
                                        </p:tgtEl>
                                        <p:attrNameLst>
                                          <p:attrName>style.visibility</p:attrName>
                                        </p:attrNameLst>
                                      </p:cBhvr>
                                      <p:to>
                                        <p:strVal val="hidden"/>
                                      </p:to>
                                    </p:set>
                                  </p:childTnLst>
                                </p:cTn>
                              </p:par>
                              <p:par>
                                <p:cTn id="196" presetID="10" presetClass="exit" presetSubtype="0" fill="hold" nodeType="withEffect">
                                  <p:stCondLst>
                                    <p:cond delay="0"/>
                                  </p:stCondLst>
                                  <p:childTnLst>
                                    <p:animEffect transition="out" filter="fade">
                                      <p:cBhvr>
                                        <p:cTn id="197" dur="500"/>
                                        <p:tgtEl>
                                          <p:spTgt spid="31"/>
                                        </p:tgtEl>
                                      </p:cBhvr>
                                    </p:animEffect>
                                    <p:set>
                                      <p:cBhvr>
                                        <p:cTn id="198" dur="1" fill="hold">
                                          <p:stCondLst>
                                            <p:cond delay="499"/>
                                          </p:stCondLst>
                                        </p:cTn>
                                        <p:tgtEl>
                                          <p:spTgt spid="31"/>
                                        </p:tgtEl>
                                        <p:attrNameLst>
                                          <p:attrName>style.visibility</p:attrName>
                                        </p:attrNameLst>
                                      </p:cBhvr>
                                      <p:to>
                                        <p:strVal val="hidden"/>
                                      </p:to>
                                    </p:set>
                                  </p:childTnLst>
                                </p:cTn>
                              </p:par>
                              <p:par>
                                <p:cTn id="199" presetID="10" presetClass="exit" presetSubtype="0" fill="hold" nodeType="withEffect">
                                  <p:stCondLst>
                                    <p:cond delay="0"/>
                                  </p:stCondLst>
                                  <p:childTnLst>
                                    <p:animEffect transition="out" filter="fade">
                                      <p:cBhvr>
                                        <p:cTn id="200" dur="500"/>
                                        <p:tgtEl>
                                          <p:spTgt spid="29"/>
                                        </p:tgtEl>
                                      </p:cBhvr>
                                    </p:animEffect>
                                    <p:set>
                                      <p:cBhvr>
                                        <p:cTn id="201" dur="1" fill="hold">
                                          <p:stCondLst>
                                            <p:cond delay="499"/>
                                          </p:stCondLst>
                                        </p:cTn>
                                        <p:tgtEl>
                                          <p:spTgt spid="29"/>
                                        </p:tgtEl>
                                        <p:attrNameLst>
                                          <p:attrName>style.visibility</p:attrName>
                                        </p:attrNameLst>
                                      </p:cBhvr>
                                      <p:to>
                                        <p:strVal val="hidden"/>
                                      </p:to>
                                    </p:set>
                                  </p:childTnLst>
                                </p:cTn>
                              </p:par>
                              <p:par>
                                <p:cTn id="202" presetID="10" presetClass="exit" presetSubtype="0" fill="hold" nodeType="withEffect">
                                  <p:stCondLst>
                                    <p:cond delay="0"/>
                                  </p:stCondLst>
                                  <p:childTnLst>
                                    <p:animEffect transition="out" filter="fade">
                                      <p:cBhvr>
                                        <p:cTn id="203" dur="500"/>
                                        <p:tgtEl>
                                          <p:spTgt spid="15"/>
                                        </p:tgtEl>
                                      </p:cBhvr>
                                    </p:animEffect>
                                    <p:set>
                                      <p:cBhvr>
                                        <p:cTn id="204" dur="1" fill="hold">
                                          <p:stCondLst>
                                            <p:cond delay="499"/>
                                          </p:stCondLst>
                                        </p:cTn>
                                        <p:tgtEl>
                                          <p:spTgt spid="15"/>
                                        </p:tgtEl>
                                        <p:attrNameLst>
                                          <p:attrName>style.visibility</p:attrName>
                                        </p:attrNameLst>
                                      </p:cBhvr>
                                      <p:to>
                                        <p:strVal val="hidden"/>
                                      </p:to>
                                    </p:set>
                                  </p:childTnLst>
                                </p:cTn>
                              </p:par>
                              <p:par>
                                <p:cTn id="205" presetID="10" presetClass="exit" presetSubtype="0" fill="hold" nodeType="withEffect">
                                  <p:stCondLst>
                                    <p:cond delay="0"/>
                                  </p:stCondLst>
                                  <p:childTnLst>
                                    <p:animEffect transition="out" filter="fade">
                                      <p:cBhvr>
                                        <p:cTn id="206" dur="500"/>
                                        <p:tgtEl>
                                          <p:spTgt spid="25"/>
                                        </p:tgtEl>
                                      </p:cBhvr>
                                    </p:animEffect>
                                    <p:set>
                                      <p:cBhvr>
                                        <p:cTn id="207" dur="1" fill="hold">
                                          <p:stCondLst>
                                            <p:cond delay="499"/>
                                          </p:stCondLst>
                                        </p:cTn>
                                        <p:tgtEl>
                                          <p:spTgt spid="25"/>
                                        </p:tgtEl>
                                        <p:attrNameLst>
                                          <p:attrName>style.visibility</p:attrName>
                                        </p:attrNameLst>
                                      </p:cBhvr>
                                      <p:to>
                                        <p:strVal val="hidden"/>
                                      </p:to>
                                    </p:set>
                                  </p:childTnLst>
                                </p:cTn>
                              </p:par>
                              <p:par>
                                <p:cTn id="208" presetID="10" presetClass="exit" presetSubtype="0" fill="hold" nodeType="withEffect">
                                  <p:stCondLst>
                                    <p:cond delay="0"/>
                                  </p:stCondLst>
                                  <p:childTnLst>
                                    <p:animEffect transition="out" filter="fade">
                                      <p:cBhvr>
                                        <p:cTn id="209" dur="500"/>
                                        <p:tgtEl>
                                          <p:spTgt spid="28"/>
                                        </p:tgtEl>
                                      </p:cBhvr>
                                    </p:animEffect>
                                    <p:set>
                                      <p:cBhvr>
                                        <p:cTn id="210" dur="1" fill="hold">
                                          <p:stCondLst>
                                            <p:cond delay="499"/>
                                          </p:stCondLst>
                                        </p:cTn>
                                        <p:tgtEl>
                                          <p:spTgt spid="28"/>
                                        </p:tgtEl>
                                        <p:attrNameLst>
                                          <p:attrName>style.visibility</p:attrName>
                                        </p:attrNameLst>
                                      </p:cBhvr>
                                      <p:to>
                                        <p:strVal val="hidden"/>
                                      </p:to>
                                    </p:set>
                                  </p:childTnLst>
                                </p:cTn>
                              </p:par>
                              <p:par>
                                <p:cTn id="211" presetID="10" presetClass="exit" presetSubtype="0" fill="hold" nodeType="withEffect">
                                  <p:stCondLst>
                                    <p:cond delay="0"/>
                                  </p:stCondLst>
                                  <p:childTnLst>
                                    <p:animEffect transition="out" filter="fade">
                                      <p:cBhvr>
                                        <p:cTn id="212" dur="500"/>
                                        <p:tgtEl>
                                          <p:spTgt spid="30"/>
                                        </p:tgtEl>
                                      </p:cBhvr>
                                    </p:animEffect>
                                    <p:set>
                                      <p:cBhvr>
                                        <p:cTn id="213" dur="1" fill="hold">
                                          <p:stCondLst>
                                            <p:cond delay="499"/>
                                          </p:stCondLst>
                                        </p:cTn>
                                        <p:tgtEl>
                                          <p:spTgt spid="30"/>
                                        </p:tgtEl>
                                        <p:attrNameLst>
                                          <p:attrName>style.visibility</p:attrName>
                                        </p:attrNameLst>
                                      </p:cBhvr>
                                      <p:to>
                                        <p:strVal val="hidden"/>
                                      </p:to>
                                    </p:set>
                                  </p:childTnLst>
                                </p:cTn>
                              </p:par>
                              <p:par>
                                <p:cTn id="214" presetID="10" presetClass="exit" presetSubtype="0" fill="hold" nodeType="withEffect">
                                  <p:stCondLst>
                                    <p:cond delay="0"/>
                                  </p:stCondLst>
                                  <p:childTnLst>
                                    <p:animEffect transition="out" filter="fade">
                                      <p:cBhvr>
                                        <p:cTn id="215" dur="500"/>
                                        <p:tgtEl>
                                          <p:spTgt spid="24"/>
                                        </p:tgtEl>
                                      </p:cBhvr>
                                    </p:animEffect>
                                    <p:set>
                                      <p:cBhvr>
                                        <p:cTn id="216" dur="1" fill="hold">
                                          <p:stCondLst>
                                            <p:cond delay="499"/>
                                          </p:stCondLst>
                                        </p:cTn>
                                        <p:tgtEl>
                                          <p:spTgt spid="24"/>
                                        </p:tgtEl>
                                        <p:attrNameLst>
                                          <p:attrName>style.visibility</p:attrName>
                                        </p:attrNameLst>
                                      </p:cBhvr>
                                      <p:to>
                                        <p:strVal val="hidden"/>
                                      </p:to>
                                    </p:set>
                                  </p:childTnLst>
                                </p:cTn>
                              </p:par>
                              <p:par>
                                <p:cTn id="217" presetID="10" presetClass="exit" presetSubtype="0" fill="hold" grpId="2" nodeType="withEffect">
                                  <p:stCondLst>
                                    <p:cond delay="0"/>
                                  </p:stCondLst>
                                  <p:childTnLst>
                                    <p:animEffect transition="out" filter="fade">
                                      <p:cBhvr>
                                        <p:cTn id="218" dur="500"/>
                                        <p:tgtEl>
                                          <p:spTgt spid="32"/>
                                        </p:tgtEl>
                                      </p:cBhvr>
                                    </p:animEffect>
                                    <p:set>
                                      <p:cBhvr>
                                        <p:cTn id="219" dur="1" fill="hold">
                                          <p:stCondLst>
                                            <p:cond delay="499"/>
                                          </p:stCondLst>
                                        </p:cTn>
                                        <p:tgtEl>
                                          <p:spTgt spid="32"/>
                                        </p:tgtEl>
                                        <p:attrNameLst>
                                          <p:attrName>style.visibility</p:attrName>
                                        </p:attrNameLst>
                                      </p:cBhvr>
                                      <p:to>
                                        <p:strVal val="hidden"/>
                                      </p:to>
                                    </p:set>
                                  </p:childTnLst>
                                </p:cTn>
                              </p:par>
                              <p:par>
                                <p:cTn id="220" presetID="10" presetClass="exit" presetSubtype="0" fill="hold" nodeType="withEffect">
                                  <p:stCondLst>
                                    <p:cond delay="0"/>
                                  </p:stCondLst>
                                  <p:childTnLst>
                                    <p:animEffect transition="out" filter="fade">
                                      <p:cBhvr>
                                        <p:cTn id="221" dur="500"/>
                                        <p:tgtEl>
                                          <p:spTgt spid="16"/>
                                        </p:tgtEl>
                                      </p:cBhvr>
                                    </p:animEffect>
                                    <p:set>
                                      <p:cBhvr>
                                        <p:cTn id="222"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p:bldP spid="11" grpId="0"/>
      <p:bldP spid="13" grpId="0"/>
      <p:bldP spid="14" grpId="0" animBg="1"/>
      <p:bldP spid="32" grpId="0" bldLvl="0" animBg="1"/>
      <p:bldP spid="32" grpId="1" bldLvl="0" animBg="1"/>
      <p:bldP spid="32" grpId="2" bldLvl="0" animBg="1"/>
      <p:bldP spid="33" grpId="0" animBg="1"/>
      <p:bldP spid="34" grpId="0"/>
      <p:bldP spid="37" grpId="0" animBg="1"/>
      <p:bldP spid="3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B77BA18-D2D1-DE62-BB39-12681039AE87}"/>
              </a:ext>
            </a:extLst>
          </p:cNvPr>
          <p:cNvSpPr txBox="1"/>
          <p:nvPr/>
        </p:nvSpPr>
        <p:spPr>
          <a:xfrm>
            <a:off x="359204" y="127498"/>
            <a:ext cx="10205033" cy="954107"/>
          </a:xfrm>
          <a:prstGeom prst="rect">
            <a:avLst/>
          </a:prstGeom>
          <a:noFill/>
        </p:spPr>
        <p:txBody>
          <a:bodyPr wrap="square">
            <a:spAutoFit/>
          </a:bodyPr>
          <a:lstStyle/>
          <a:p>
            <a:r>
              <a:rPr lang="zh-CN" altLang="en-US" sz="2800" b="1" dirty="0">
                <a:solidFill>
                  <a:srgbClr val="0000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问题</a:t>
            </a:r>
            <a:r>
              <a:rPr lang="en-US" altLang="zh-CN" sz="2800" b="1" dirty="0">
                <a:solidFill>
                  <a:srgbClr val="0000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3</a:t>
            </a:r>
            <a:r>
              <a:rPr lang="zh-CN" altLang="en-US" sz="280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：阅读教材</a:t>
            </a:r>
            <a:r>
              <a:rPr lang="en-US" altLang="zh-CN" sz="280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P14</a:t>
            </a:r>
            <a:r>
              <a:rPr lang="zh-CN" altLang="en-US" sz="280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信息，试分析</a:t>
            </a:r>
            <a:r>
              <a:rPr lang="en-US" altLang="zh-CN" sz="280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NaCl</a:t>
            </a:r>
            <a:r>
              <a:rPr lang="zh-CN" altLang="en-US" sz="280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能够</a:t>
            </a:r>
            <a:r>
              <a:rPr lang="zh-CN" altLang="en-US" sz="2800" b="1" dirty="0">
                <a:solidFill>
                  <a:srgbClr val="FF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导电</a:t>
            </a:r>
            <a:r>
              <a:rPr lang="zh-CN" altLang="en-US" sz="280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的</a:t>
            </a:r>
            <a:r>
              <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条件</a:t>
            </a:r>
            <a:r>
              <a:rPr lang="zh-CN" altLang="en-US" sz="280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80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280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如何让</a:t>
            </a:r>
            <a:r>
              <a:rPr lang="en-US" altLang="zh-CN" sz="280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NaCl</a:t>
            </a:r>
            <a:r>
              <a:rPr lang="zh-CN" altLang="en-US" sz="280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固体中离子自由移动起来？</a:t>
            </a:r>
            <a:r>
              <a:rPr lang="en-US" altLang="zh-CN" sz="280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sz="2800" dirty="0">
              <a:solidFill>
                <a:srgbClr val="0000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5D2D8E0B-8475-B2DE-959D-6E5D5D25F12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colorTemperature colorTemp="11200"/>
                    </a14:imgEffect>
                  </a14:imgLayer>
                </a14:imgProps>
              </a:ext>
            </a:extLst>
          </a:blip>
          <a:stretch>
            <a:fillRect/>
          </a:stretch>
        </p:blipFill>
        <p:spPr>
          <a:xfrm>
            <a:off x="359204" y="1237248"/>
            <a:ext cx="10457955" cy="5156194"/>
          </a:xfrm>
          <a:prstGeom prst="rect">
            <a:avLst/>
          </a:prstGeom>
          <a:ln>
            <a:solidFill>
              <a:schemeClr val="tx1"/>
            </a:solidFill>
          </a:ln>
        </p:spPr>
      </p:pic>
    </p:spTree>
    <p:extLst>
      <p:ext uri="{BB962C8B-B14F-4D97-AF65-F5344CB8AC3E}">
        <p14:creationId xmlns:p14="http://schemas.microsoft.com/office/powerpoint/2010/main" val="2742066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7">
            <a:lum contrast="66000"/>
          </a:blip>
          <a:srcRect l="26895" t="9158" r="28848" b="6276"/>
          <a:stretch>
            <a:fillRect/>
          </a:stretch>
        </p:blipFill>
        <p:spPr>
          <a:xfrm rot="-5400000">
            <a:off x="2972435" y="-276860"/>
            <a:ext cx="1751330" cy="7256145"/>
          </a:xfrm>
          <a:prstGeom prst="rect">
            <a:avLst/>
          </a:prstGeom>
          <a:noFill/>
          <a:ln w="9525">
            <a:noFill/>
          </a:ln>
        </p:spPr>
      </p:pic>
      <p:pic>
        <p:nvPicPr>
          <p:cNvPr id="20482" name="图片 4"/>
          <p:cNvPicPr>
            <a:picLocks noChangeAspect="1"/>
          </p:cNvPicPr>
          <p:nvPr/>
        </p:nvPicPr>
        <p:blipFill>
          <a:blip r:embed="rId8">
            <a:lum contrast="84000"/>
          </a:blip>
          <a:srcRect l="29498" t="7117" r="35876" b="9880"/>
          <a:stretch>
            <a:fillRect/>
          </a:stretch>
        </p:blipFill>
        <p:spPr>
          <a:xfrm rot="-5400000">
            <a:off x="2987040" y="-1861820"/>
            <a:ext cx="1402080" cy="6935470"/>
          </a:xfrm>
          <a:prstGeom prst="rect">
            <a:avLst/>
          </a:prstGeom>
          <a:noFill/>
          <a:ln w="9525">
            <a:noFill/>
          </a:ln>
        </p:spPr>
      </p:pic>
      <p:sp>
        <p:nvSpPr>
          <p:cNvPr id="20483" name="文本框 2"/>
          <p:cNvSpPr txBox="1"/>
          <p:nvPr/>
        </p:nvSpPr>
        <p:spPr>
          <a:xfrm>
            <a:off x="98425" y="160338"/>
            <a:ext cx="2151063" cy="523875"/>
          </a:xfrm>
          <a:prstGeom prst="rect">
            <a:avLst/>
          </a:prstGeom>
          <a:noFill/>
          <a:ln w="9525">
            <a:noFill/>
          </a:ln>
        </p:spPr>
        <p:txBody>
          <a:bodyPr wrap="square" anchor="t" anchorCtr="0">
            <a:spAutoFit/>
          </a:bodyPr>
          <a:lstStyle/>
          <a:p>
            <a:r>
              <a:rPr lang="zh-CN" altLang="en-US" sz="2800">
                <a:solidFill>
                  <a:srgbClr val="FF0000"/>
                </a:solidFill>
                <a:latin typeface="Times New Roman" panose="02020603050405020304" pitchFamily="18" charset="0"/>
                <a:ea typeface="微软雅黑" panose="020B0503020204020204" charset="-122"/>
              </a:rPr>
              <a:t>复制于课本</a:t>
            </a:r>
          </a:p>
        </p:txBody>
      </p:sp>
      <p:pic>
        <p:nvPicPr>
          <p:cNvPr id="3" name="图片 2"/>
          <p:cNvPicPr>
            <a:picLocks noChangeAspect="1"/>
          </p:cNvPicPr>
          <p:nvPr/>
        </p:nvPicPr>
        <p:blipFill>
          <a:blip r:embed="rId9"/>
          <a:stretch>
            <a:fillRect/>
          </a:stretch>
        </p:blipFill>
        <p:spPr>
          <a:xfrm>
            <a:off x="7414260" y="3239770"/>
            <a:ext cx="4708525" cy="3571875"/>
          </a:xfrm>
          <a:prstGeom prst="rect">
            <a:avLst/>
          </a:prstGeom>
          <a:ln>
            <a:solidFill>
              <a:srgbClr val="FF0000"/>
            </a:solidFill>
          </a:ln>
        </p:spPr>
      </p:pic>
      <p:pic>
        <p:nvPicPr>
          <p:cNvPr id="4" name="图片 3"/>
          <p:cNvPicPr>
            <a:picLocks noChangeAspect="1"/>
          </p:cNvPicPr>
          <p:nvPr/>
        </p:nvPicPr>
        <p:blipFill>
          <a:blip r:embed="rId10"/>
          <a:stretch>
            <a:fillRect/>
          </a:stretch>
        </p:blipFill>
        <p:spPr>
          <a:xfrm>
            <a:off x="7414260" y="0"/>
            <a:ext cx="4706620" cy="3220720"/>
          </a:xfrm>
          <a:prstGeom prst="rect">
            <a:avLst/>
          </a:prstGeom>
          <a:ln>
            <a:solidFill>
              <a:srgbClr val="FF0000"/>
            </a:solidFill>
          </a:ln>
        </p:spPr>
      </p:pic>
      <p:sp>
        <p:nvSpPr>
          <p:cNvPr id="5" name="文本框 4"/>
          <p:cNvSpPr txBox="1"/>
          <p:nvPr>
            <p:custDataLst>
              <p:tags r:id="rId1"/>
            </p:custDataLst>
          </p:nvPr>
        </p:nvSpPr>
        <p:spPr>
          <a:xfrm>
            <a:off x="-87752" y="4195163"/>
            <a:ext cx="7354570" cy="587340"/>
          </a:xfrm>
          <a:prstGeom prst="rect">
            <a:avLst/>
          </a:prstGeom>
          <a:noFill/>
        </p:spPr>
        <p:txBody>
          <a:bodyPr wrap="square" rtlCol="0">
            <a:spAutoFit/>
          </a:bodyPr>
          <a:lstStyle/>
          <a:p>
            <a:pPr>
              <a:lnSpc>
                <a:spcPct val="150000"/>
              </a:lnSpc>
            </a:pPr>
            <a:r>
              <a:rPr lang="zh-CN" altLang="en-US" sz="2400" dirty="0">
                <a:solidFill>
                  <a:srgbClr val="FF0000"/>
                </a:solidFill>
              </a:rPr>
              <a:t>【思考】</a:t>
            </a:r>
            <a:r>
              <a:rPr lang="zh-CN" altLang="en-US" sz="2400" dirty="0"/>
              <a:t>从微观角度分析，自由移动的微粒有何区别？</a:t>
            </a:r>
          </a:p>
        </p:txBody>
      </p:sp>
      <p:sp>
        <p:nvSpPr>
          <p:cNvPr id="6" name="文本框 5"/>
          <p:cNvSpPr txBox="1"/>
          <p:nvPr>
            <p:custDataLst>
              <p:tags r:id="rId2"/>
            </p:custDataLst>
          </p:nvPr>
        </p:nvSpPr>
        <p:spPr>
          <a:xfrm>
            <a:off x="1512381" y="4665363"/>
            <a:ext cx="5509260" cy="1198880"/>
          </a:xfrm>
          <a:prstGeom prst="rect">
            <a:avLst/>
          </a:prstGeom>
          <a:noFill/>
        </p:spPr>
        <p:txBody>
          <a:bodyPr wrap="square" rtlCol="0">
            <a:spAutoFit/>
          </a:bodyPr>
          <a:lstStyle/>
          <a:p>
            <a:pPr>
              <a:lnSpc>
                <a:spcPct val="150000"/>
              </a:lnSpc>
            </a:pPr>
            <a:r>
              <a:rPr lang="zh-CN" altLang="en-US" sz="2400" dirty="0"/>
              <a:t>电解质溶于水</a:t>
            </a:r>
            <a:r>
              <a:rPr lang="en-US" altLang="zh-CN" sz="2400" dirty="0"/>
              <a:t>          </a:t>
            </a:r>
            <a:r>
              <a:rPr lang="zh-CN" altLang="en-US" sz="2400" dirty="0"/>
              <a:t>水合阴阳离子</a:t>
            </a:r>
          </a:p>
          <a:p>
            <a:pPr>
              <a:lnSpc>
                <a:spcPct val="150000"/>
              </a:lnSpc>
            </a:pPr>
            <a:r>
              <a:rPr lang="zh-CN" altLang="en-US" sz="2400" dirty="0"/>
              <a:t>受热熔化时</a:t>
            </a:r>
            <a:r>
              <a:rPr lang="en-US" altLang="zh-CN" sz="2400" dirty="0"/>
              <a:t>          </a:t>
            </a:r>
            <a:r>
              <a:rPr lang="zh-CN" altLang="en-US" sz="2400" dirty="0"/>
              <a:t>简单的阴阳离子</a:t>
            </a:r>
          </a:p>
        </p:txBody>
      </p:sp>
      <p:sp>
        <p:nvSpPr>
          <p:cNvPr id="7" name="右箭头 6"/>
          <p:cNvSpPr/>
          <p:nvPr/>
        </p:nvSpPr>
        <p:spPr>
          <a:xfrm>
            <a:off x="3459669" y="4871738"/>
            <a:ext cx="599440" cy="2000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右箭头 7"/>
          <p:cNvSpPr/>
          <p:nvPr/>
        </p:nvSpPr>
        <p:spPr>
          <a:xfrm>
            <a:off x="3186876" y="5450858"/>
            <a:ext cx="599440" cy="2000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电解熔融氯化钠">
            <a:hlinkClick r:id="" action="ppaction://media"/>
            <a:extLst>
              <a:ext uri="{FF2B5EF4-FFF2-40B4-BE49-F238E27FC236}">
                <a16:creationId xmlns:a16="http://schemas.microsoft.com/office/drawing/2014/main" id="{6BB72B54-9624-441E-3AE5-4EBB4AAB4466}"/>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5096518" y="3772376"/>
            <a:ext cx="874172" cy="492443"/>
          </a:xfrm>
          <a:prstGeom prst="rect">
            <a:avLst/>
          </a:prstGeom>
        </p:spPr>
      </p:pic>
      <p:sp>
        <p:nvSpPr>
          <p:cNvPr id="9" name="文本框 8">
            <a:extLst>
              <a:ext uri="{FF2B5EF4-FFF2-40B4-BE49-F238E27FC236}">
                <a16:creationId xmlns:a16="http://schemas.microsoft.com/office/drawing/2014/main" id="{438F2600-3B39-0226-A8B7-126B9B82660F}"/>
              </a:ext>
            </a:extLst>
          </p:cNvPr>
          <p:cNvSpPr txBox="1"/>
          <p:nvPr/>
        </p:nvSpPr>
        <p:spPr>
          <a:xfrm>
            <a:off x="193119" y="5864243"/>
            <a:ext cx="5340485" cy="461665"/>
          </a:xfrm>
          <a:prstGeom prst="rect">
            <a:avLst/>
          </a:prstGeom>
          <a:noFill/>
        </p:spPr>
        <p:txBody>
          <a:bodyPr wrap="square" rtlCol="0">
            <a:spAutoFit/>
          </a:bodyPr>
          <a:lstStyle/>
          <a:p>
            <a:r>
              <a:rPr lang="zh-CN" altLang="en-US" sz="2400" dirty="0">
                <a:solidFill>
                  <a:srgbClr val="1D41D5"/>
                </a:solidFill>
              </a:rPr>
              <a:t>形成自由移动离子的过程需要通电吗？</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blinds(horizontal)">
                                      <p:cBhvr>
                                        <p:cTn id="35" dur="500"/>
                                        <p:tgtEl>
                                          <p:spTgt spid="7"/>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blinds(horizontal)">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43" fill="hold" display="0">
                  <p:stCondLst>
                    <p:cond delay="indefinite"/>
                  </p:stCondLst>
                </p:cTn>
                <p:tgtEl>
                  <p:spTgt spid="10"/>
                </p:tgtEl>
              </p:cMediaNode>
            </p:video>
          </p:childTnLst>
        </p:cTn>
      </p:par>
    </p:tnLst>
    <p:bldLst>
      <p:bldP spid="5" grpId="0"/>
      <p:bldP spid="6" grpId="0"/>
      <p:bldP spid="7" grpId="0" bldLvl="0" animBg="1"/>
      <p:bldP spid="8" grpId="0" bldLvl="0" animBg="1"/>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3DF352C-858D-C2A3-09DD-2B01C7E1B71B}"/>
              </a:ext>
            </a:extLst>
          </p:cNvPr>
          <p:cNvSpPr txBox="1"/>
          <p:nvPr/>
        </p:nvSpPr>
        <p:spPr>
          <a:xfrm>
            <a:off x="243193" y="746593"/>
            <a:ext cx="9492985" cy="892552"/>
          </a:xfrm>
          <a:prstGeom prst="rect">
            <a:avLst/>
          </a:prstGeom>
          <a:solidFill>
            <a:schemeClr val="accent4">
              <a:lumMod val="20000"/>
              <a:lumOff val="80000"/>
            </a:schemeClr>
          </a:solidFill>
        </p:spPr>
        <p:txBody>
          <a:bodyPr wrap="square">
            <a:spAutoFit/>
          </a:bodyPr>
          <a:lstStyle/>
          <a:p>
            <a:r>
              <a:rPr lang="zh-CN" altLang="en-US" sz="2600" b="1" dirty="0">
                <a:solidFill>
                  <a:srgbClr val="0000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问题</a:t>
            </a:r>
            <a:r>
              <a:rPr lang="en-US" altLang="zh-CN" sz="2600" b="1" dirty="0">
                <a:solidFill>
                  <a:srgbClr val="0000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3</a:t>
            </a:r>
            <a:r>
              <a:rPr lang="zh-CN" altLang="en-US" sz="260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：试分析</a:t>
            </a:r>
            <a:r>
              <a:rPr lang="en-US" altLang="zh-CN" sz="260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NaCl</a:t>
            </a:r>
            <a:r>
              <a:rPr lang="zh-CN" altLang="en-US" sz="260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能够</a:t>
            </a:r>
            <a:r>
              <a:rPr lang="zh-CN" altLang="en-US" sz="2600" b="1" dirty="0">
                <a:solidFill>
                  <a:srgbClr val="FF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导电</a:t>
            </a:r>
            <a:r>
              <a:rPr lang="zh-CN" altLang="en-US" sz="260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的</a:t>
            </a:r>
            <a:r>
              <a:rPr lang="zh-CN" altLang="en-US" sz="2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条件</a:t>
            </a:r>
            <a:r>
              <a:rPr lang="zh-CN" altLang="en-US" sz="260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60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260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让</a:t>
            </a:r>
            <a:r>
              <a:rPr lang="en-US" altLang="zh-CN" sz="260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NaCl</a:t>
            </a:r>
            <a:r>
              <a:rPr lang="zh-CN" altLang="en-US" sz="260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固体中离子自由移动起来？</a:t>
            </a:r>
            <a:r>
              <a:rPr lang="en-US" altLang="zh-CN" sz="260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sz="2600" dirty="0">
              <a:solidFill>
                <a:srgbClr val="0000FF"/>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E139856A-4068-CD7A-B542-1697F4D0E6A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colorTemperature colorTemp="5300"/>
                    </a14:imgEffect>
                  </a14:imgLayer>
                </a14:imgProps>
              </a:ext>
            </a:extLst>
          </a:blip>
          <a:stretch>
            <a:fillRect/>
          </a:stretch>
        </p:blipFill>
        <p:spPr>
          <a:xfrm>
            <a:off x="243193" y="1745736"/>
            <a:ext cx="6651813" cy="1865538"/>
          </a:xfrm>
          <a:prstGeom prst="rect">
            <a:avLst/>
          </a:prstGeom>
          <a:ln w="19050">
            <a:solidFill>
              <a:schemeClr val="tx1"/>
            </a:solidFill>
          </a:ln>
        </p:spPr>
      </p:pic>
      <p:sp>
        <p:nvSpPr>
          <p:cNvPr id="4" name="矩形: 圆角 3">
            <a:extLst>
              <a:ext uri="{FF2B5EF4-FFF2-40B4-BE49-F238E27FC236}">
                <a16:creationId xmlns:a16="http://schemas.microsoft.com/office/drawing/2014/main" id="{4F9EAAA2-65F0-159E-6AD0-D015F2AB6D25}"/>
              </a:ext>
            </a:extLst>
          </p:cNvPr>
          <p:cNvSpPr/>
          <p:nvPr/>
        </p:nvSpPr>
        <p:spPr>
          <a:xfrm>
            <a:off x="3211512" y="1825970"/>
            <a:ext cx="3265714" cy="33707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55CA692F-EB66-729F-BBAE-81362C9699EB}"/>
              </a:ext>
            </a:extLst>
          </p:cNvPr>
          <p:cNvSpPr/>
          <p:nvPr/>
        </p:nvSpPr>
        <p:spPr>
          <a:xfrm>
            <a:off x="4735512" y="2207620"/>
            <a:ext cx="2046514" cy="33707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5D3800D1-5211-0D9A-D50E-752918B6B293}"/>
              </a:ext>
            </a:extLst>
          </p:cNvPr>
          <p:cNvSpPr/>
          <p:nvPr/>
        </p:nvSpPr>
        <p:spPr>
          <a:xfrm>
            <a:off x="382200" y="2544696"/>
            <a:ext cx="1512140" cy="33707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53675B1E-9E1E-8DBF-9DDF-84118CCEE309}"/>
              </a:ext>
            </a:extLst>
          </p:cNvPr>
          <p:cNvSpPr/>
          <p:nvPr/>
        </p:nvSpPr>
        <p:spPr>
          <a:xfrm>
            <a:off x="2979300" y="2566468"/>
            <a:ext cx="3193725" cy="33707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E0344F4A-407D-169B-8EAD-813A68A2904E}"/>
              </a:ext>
            </a:extLst>
          </p:cNvPr>
          <p:cNvSpPr/>
          <p:nvPr/>
        </p:nvSpPr>
        <p:spPr>
          <a:xfrm>
            <a:off x="147321" y="55227"/>
            <a:ext cx="2656496" cy="584775"/>
          </a:xfrm>
          <a:prstGeom prst="rect">
            <a:avLst/>
          </a:prstGeom>
          <a:solidFill>
            <a:srgbClr val="FFFF00"/>
          </a:solidFill>
          <a:ln w="28575" cmpd="sng">
            <a:noFill/>
            <a:prstDash val="solid"/>
          </a:ln>
        </p:spPr>
        <p:txBody>
          <a:bodyPr wrap="none">
            <a:spAutoFit/>
          </a:bodyPr>
          <a:lstStyle/>
          <a:p>
            <a:r>
              <a:rPr lang="zh-CN" altLang="en-US" sz="3200" b="1"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电解质的</a:t>
            </a:r>
            <a:r>
              <a:rPr lang="zh-CN" altLang="en-US" sz="3200" b="1" dirty="0">
                <a:solidFill>
                  <a:srgbClr val="FF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电离</a:t>
            </a:r>
            <a:endParaRPr lang="zh-CN" altLang="zh-CN" sz="3200" b="1" dirty="0">
              <a:solidFill>
                <a:srgbClr val="FF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FB79D422-C4A5-181A-3452-9CCD8FD06B54}"/>
              </a:ext>
            </a:extLst>
          </p:cNvPr>
          <p:cNvSpPr txBox="1"/>
          <p:nvPr/>
        </p:nvSpPr>
        <p:spPr>
          <a:xfrm>
            <a:off x="207568" y="3734306"/>
            <a:ext cx="6687438" cy="461665"/>
          </a:xfrm>
          <a:prstGeom prst="rect">
            <a:avLst/>
          </a:prstGeom>
          <a:solidFill>
            <a:srgbClr val="CCFFCC"/>
          </a:solidFill>
        </p:spPr>
        <p:txBody>
          <a:bodyPr wrap="square">
            <a:spAutoFit/>
          </a:bodyPr>
          <a:lstStyle/>
          <a:p>
            <a:r>
              <a:rPr lang="en-US" altLang="zh-CN" sz="2400" b="1"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导电条件</a:t>
            </a:r>
            <a:r>
              <a:rPr lang="en-US" altLang="zh-CN" sz="2400" b="1"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2400" b="1"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存在能</a:t>
            </a:r>
            <a:r>
              <a:rPr lang="zh-CN" altLang="en-US"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自由移动</a:t>
            </a:r>
            <a:r>
              <a:rPr lang="zh-CN" altLang="en-US" sz="2400" b="1"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的、</a:t>
            </a:r>
            <a:r>
              <a:rPr lang="zh-CN" altLang="en-US"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带电荷</a:t>
            </a:r>
            <a:r>
              <a:rPr lang="zh-CN" altLang="en-US" sz="2400" b="1"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的</a:t>
            </a: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粒子</a:t>
            </a:r>
            <a:endParaRPr lang="zh-CN" altLang="en-US" sz="2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D2B2C36B-E62C-1C3D-941B-1E8944F93E35}"/>
              </a:ext>
            </a:extLst>
          </p:cNvPr>
          <p:cNvSpPr txBox="1"/>
          <p:nvPr/>
        </p:nvSpPr>
        <p:spPr>
          <a:xfrm>
            <a:off x="7966895" y="1792121"/>
            <a:ext cx="1769283" cy="830997"/>
          </a:xfrm>
          <a:prstGeom prst="rect">
            <a:avLst/>
          </a:prstGeom>
          <a:solidFill>
            <a:srgbClr val="CCFF99"/>
          </a:solidFill>
        </p:spPr>
        <p:txBody>
          <a:bodyPr wrap="square">
            <a:spAutoFit/>
          </a:bodyPr>
          <a:lstStyle/>
          <a:p>
            <a:r>
              <a:rPr lang="zh-CN" altLang="en-US"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①</a:t>
            </a: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溶于</a:t>
            </a:r>
            <a:r>
              <a:rPr lang="zh-CN" altLang="en-US"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水</a:t>
            </a:r>
            <a:endParaRPr lang="en-US" altLang="zh-CN"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②</a:t>
            </a: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熔融</a:t>
            </a:r>
            <a:endParaRPr lang="zh-CN" altLang="en-US" sz="2400" b="1" dirty="0">
              <a:latin typeface="微软雅黑" panose="020B0503020204020204" pitchFamily="34" charset="-122"/>
              <a:ea typeface="微软雅黑" panose="020B0503020204020204" pitchFamily="34" charset="-122"/>
            </a:endParaRPr>
          </a:p>
        </p:txBody>
      </p:sp>
      <p:cxnSp>
        <p:nvCxnSpPr>
          <p:cNvPr id="11" name="连接符: 肘形 10">
            <a:extLst>
              <a:ext uri="{FF2B5EF4-FFF2-40B4-BE49-F238E27FC236}">
                <a16:creationId xmlns:a16="http://schemas.microsoft.com/office/drawing/2014/main" id="{269EC330-E396-0358-314F-79A02B9C753F}"/>
              </a:ext>
            </a:extLst>
          </p:cNvPr>
          <p:cNvCxnSpPr>
            <a:cxnSpLocks/>
            <a:stCxn id="9" idx="3"/>
            <a:endCxn id="10" idx="1"/>
          </p:cNvCxnSpPr>
          <p:nvPr/>
        </p:nvCxnSpPr>
        <p:spPr>
          <a:xfrm flipV="1">
            <a:off x="6895006" y="2207620"/>
            <a:ext cx="1071889" cy="1757519"/>
          </a:xfrm>
          <a:prstGeom prst="bentConnector3">
            <a:avLst>
              <a:gd name="adj1" fmla="val 32757"/>
            </a:avLst>
          </a:prstGeom>
          <a:ln>
            <a:tailEnd type="triangle"/>
          </a:ln>
        </p:spPr>
        <p:style>
          <a:lnRef idx="1">
            <a:schemeClr val="dk1"/>
          </a:lnRef>
          <a:fillRef idx="0">
            <a:schemeClr val="dk1"/>
          </a:fillRef>
          <a:effectRef idx="0">
            <a:schemeClr val="dk1"/>
          </a:effectRef>
          <a:fontRef idx="minor">
            <a:schemeClr val="tx1"/>
          </a:fontRef>
        </p:style>
      </p:cxnSp>
      <p:sp>
        <p:nvSpPr>
          <p:cNvPr id="12" name="文本框 11">
            <a:extLst>
              <a:ext uri="{FF2B5EF4-FFF2-40B4-BE49-F238E27FC236}">
                <a16:creationId xmlns:a16="http://schemas.microsoft.com/office/drawing/2014/main" id="{82FB2718-2118-875C-332A-3710550003B9}"/>
              </a:ext>
            </a:extLst>
          </p:cNvPr>
          <p:cNvSpPr txBox="1"/>
          <p:nvPr/>
        </p:nvSpPr>
        <p:spPr>
          <a:xfrm>
            <a:off x="243193" y="4340336"/>
            <a:ext cx="6921826" cy="492443"/>
          </a:xfrm>
          <a:prstGeom prst="rect">
            <a:avLst/>
          </a:prstGeom>
          <a:solidFill>
            <a:srgbClr val="FFFF00"/>
          </a:solidFill>
        </p:spPr>
        <p:txBody>
          <a:bodyPr wrap="square">
            <a:spAutoFit/>
          </a:bodyPr>
          <a:lstStyle/>
          <a:p>
            <a:pPr>
              <a:spcAft>
                <a:spcPts val="0"/>
              </a:spcAft>
            </a:pPr>
            <a:r>
              <a:rPr lang="zh-CN" altLang="en-US" sz="2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电解质</a:t>
            </a:r>
            <a:r>
              <a:rPr lang="zh-CN" altLang="en-US"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：在</a:t>
            </a:r>
            <a:r>
              <a:rPr lang="zh-CN" altLang="en-US"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水溶液</a:t>
            </a:r>
            <a:r>
              <a:rPr lang="zh-CN" altLang="en-US"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或</a:t>
            </a:r>
            <a:r>
              <a:rPr lang="zh-CN" altLang="en-US"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熔融</a:t>
            </a: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状态下</a:t>
            </a:r>
            <a:r>
              <a:rPr lang="zh-CN" altLang="en-US"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能</a:t>
            </a:r>
            <a:r>
              <a:rPr lang="zh-CN" altLang="en-US" sz="2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导电</a:t>
            </a:r>
            <a:r>
              <a:rPr lang="zh-CN" altLang="en-US"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a:t>
            </a:r>
            <a:r>
              <a:rPr lang="zh-CN" altLang="en-US" sz="2600" b="1"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化合物</a:t>
            </a:r>
            <a:r>
              <a:rPr lang="zh-CN" altLang="en-US" sz="26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p:txBody>
      </p:sp>
      <p:sp>
        <p:nvSpPr>
          <p:cNvPr id="13" name="文本框 12">
            <a:extLst>
              <a:ext uri="{FF2B5EF4-FFF2-40B4-BE49-F238E27FC236}">
                <a16:creationId xmlns:a16="http://schemas.microsoft.com/office/drawing/2014/main" id="{D31FE7FA-A8F7-5D4D-AADD-89D3F2324715}"/>
              </a:ext>
            </a:extLst>
          </p:cNvPr>
          <p:cNvSpPr txBox="1"/>
          <p:nvPr/>
        </p:nvSpPr>
        <p:spPr>
          <a:xfrm>
            <a:off x="7995162" y="2876312"/>
            <a:ext cx="2880361" cy="1901418"/>
          </a:xfrm>
          <a:prstGeom prst="rect">
            <a:avLst/>
          </a:prstGeom>
          <a:solidFill>
            <a:srgbClr val="CCFF99"/>
          </a:solidFill>
        </p:spPr>
        <p:txBody>
          <a:bodyPr wrap="square">
            <a:spAutoFit/>
          </a:bodyPr>
          <a:lstStyle/>
          <a:p>
            <a:pPr algn="just">
              <a:lnSpc>
                <a:spcPct val="120000"/>
              </a:lnSpc>
              <a:spcAft>
                <a:spcPts val="0"/>
              </a:spcAft>
            </a:pPr>
            <a:r>
              <a:rPr lang="zh-CN" altLang="en-US" sz="28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电离</a:t>
            </a:r>
            <a:r>
              <a:rPr lang="zh-CN" altLang="en-US"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：电解质在</a:t>
            </a:r>
            <a:r>
              <a:rPr lang="zh-CN" altLang="en-US" sz="240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溶于水</a:t>
            </a:r>
            <a:r>
              <a:rPr lang="zh-CN" altLang="en-US"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或</a:t>
            </a:r>
            <a:r>
              <a:rPr lang="zh-CN" altLang="en-US" sz="240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受热熔化</a:t>
            </a:r>
            <a:r>
              <a:rPr lang="zh-CN" altLang="en-US"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时，形成</a:t>
            </a:r>
            <a:r>
              <a:rPr lang="zh-CN" altLang="en-US"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自由移动</a:t>
            </a:r>
            <a:r>
              <a:rPr lang="zh-CN" altLang="en-US"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离子的过程</a:t>
            </a:r>
            <a:endParaRPr lang="zh-CN" altLang="en-US"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14" name="连接符: 肘形 13">
            <a:extLst>
              <a:ext uri="{FF2B5EF4-FFF2-40B4-BE49-F238E27FC236}">
                <a16:creationId xmlns:a16="http://schemas.microsoft.com/office/drawing/2014/main" id="{C2DE0308-26FA-D740-89C4-4BE09ED27656}"/>
              </a:ext>
            </a:extLst>
          </p:cNvPr>
          <p:cNvCxnSpPr>
            <a:cxnSpLocks/>
            <a:stCxn id="12" idx="3"/>
            <a:endCxn id="13" idx="1"/>
          </p:cNvCxnSpPr>
          <p:nvPr/>
        </p:nvCxnSpPr>
        <p:spPr>
          <a:xfrm flipV="1">
            <a:off x="7165019" y="3827021"/>
            <a:ext cx="830143" cy="75953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54" name="文本框 53">
            <a:extLst>
              <a:ext uri="{FF2B5EF4-FFF2-40B4-BE49-F238E27FC236}">
                <a16:creationId xmlns:a16="http://schemas.microsoft.com/office/drawing/2014/main" id="{433AC705-068B-6C37-413E-CF57480C3035}"/>
              </a:ext>
            </a:extLst>
          </p:cNvPr>
          <p:cNvSpPr txBox="1"/>
          <p:nvPr/>
        </p:nvSpPr>
        <p:spPr>
          <a:xfrm>
            <a:off x="243193" y="5030924"/>
            <a:ext cx="7461113" cy="1292662"/>
          </a:xfrm>
          <a:prstGeom prst="rect">
            <a:avLst/>
          </a:prstGeom>
          <a:solidFill>
            <a:srgbClr val="FFFFCC"/>
          </a:solidFill>
        </p:spPr>
        <p:txBody>
          <a:bodyPr wrap="square">
            <a:spAutoFit/>
          </a:bodyPr>
          <a:lstStyle/>
          <a:p>
            <a:r>
              <a:rPr lang="zh-CN" altLang="en-US" sz="2600" dirty="0">
                <a:solidFill>
                  <a:srgbClr val="0000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sym typeface="+mn-ea"/>
              </a:rPr>
              <a:t>问题</a:t>
            </a:r>
            <a:r>
              <a:rPr lang="en-US" altLang="zh-CN" sz="2600" dirty="0">
                <a:solidFill>
                  <a:srgbClr val="0000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sym typeface="+mn-ea"/>
              </a:rPr>
              <a:t>4</a:t>
            </a:r>
            <a:r>
              <a:rPr lang="zh-CN" altLang="en-US" sz="2600"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sym typeface="+mn-ea"/>
              </a:rPr>
              <a:t>、下列物质是电解质么？</a:t>
            </a:r>
            <a:endParaRPr lang="en-US" altLang="zh-CN" sz="2600"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sym typeface="+mn-ea"/>
            </a:endParaRPr>
          </a:p>
          <a:p>
            <a:r>
              <a:rPr lang="en-US" altLang="zh-CN" sz="2600"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sym typeface="+mn-ea"/>
              </a:rPr>
              <a:t>Fe</a:t>
            </a:r>
            <a:r>
              <a:rPr lang="zh-CN" altLang="en-US" sz="2600"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sym typeface="+mn-ea"/>
              </a:rPr>
              <a:t>、</a:t>
            </a:r>
            <a:r>
              <a:rPr lang="en-US" altLang="zh-CN" sz="2600"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sym typeface="+mn-ea"/>
              </a:rPr>
              <a:t>HCl</a:t>
            </a:r>
            <a:r>
              <a:rPr lang="zh-CN" altLang="en-US" sz="2600"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sym typeface="+mn-ea"/>
              </a:rPr>
              <a:t>、</a:t>
            </a:r>
            <a:r>
              <a:rPr lang="en-US" altLang="zh-CN" sz="2600"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sym typeface="+mn-ea"/>
              </a:rPr>
              <a:t>NaOH</a:t>
            </a:r>
            <a:r>
              <a:rPr lang="zh-CN" altLang="en-US" sz="2600"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sym typeface="+mn-ea"/>
              </a:rPr>
              <a:t>固体、</a:t>
            </a:r>
            <a:r>
              <a:rPr lang="zh-CN" altLang="en-US" sz="2600"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sym typeface="+mn-ea"/>
              </a:rPr>
              <a:t>盐酸</a:t>
            </a:r>
            <a:r>
              <a:rPr lang="zh-CN" altLang="en-US" sz="2600"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sym typeface="+mn-ea"/>
              </a:rPr>
              <a:t>、</a:t>
            </a:r>
            <a:r>
              <a:rPr lang="en-US" altLang="zh-CN" sz="2600"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sym typeface="+mn-ea"/>
              </a:rPr>
              <a:t>BaSO</a:t>
            </a:r>
            <a:r>
              <a:rPr lang="en-US" altLang="zh-CN" sz="2600" baseline="-25000"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sym typeface="+mn-ea"/>
              </a:rPr>
              <a:t>4</a:t>
            </a:r>
            <a:r>
              <a:rPr lang="zh-CN" altLang="en-US" sz="2600"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sym typeface="+mn-ea"/>
              </a:rPr>
              <a:t> 、</a:t>
            </a:r>
            <a:r>
              <a:rPr lang="en-US" altLang="zh-CN" sz="2600"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sym typeface="+mn-ea"/>
              </a:rPr>
              <a:t>CO</a:t>
            </a:r>
            <a:r>
              <a:rPr lang="en-US" altLang="zh-CN" sz="2600" baseline="-25000"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sym typeface="+mn-ea"/>
              </a:rPr>
              <a:t>2</a:t>
            </a:r>
            <a:r>
              <a:rPr lang="zh-CN" altLang="en-US" sz="2600"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sym typeface="+mn-ea"/>
              </a:rPr>
              <a:t>的水溶液、</a:t>
            </a:r>
            <a:r>
              <a:rPr lang="en-US" altLang="zh-CN" sz="2600"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sym typeface="+mn-ea"/>
              </a:rPr>
              <a:t>CO</a:t>
            </a:r>
            <a:r>
              <a:rPr lang="en-US" altLang="zh-CN" sz="2600" baseline="-25000"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sym typeface="+mn-ea"/>
              </a:rPr>
              <a:t>2</a:t>
            </a:r>
            <a:endParaRPr lang="zh-CN" altLang="en-US" sz="2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16" name="连接符: 肘形 15">
            <a:extLst>
              <a:ext uri="{FF2B5EF4-FFF2-40B4-BE49-F238E27FC236}">
                <a16:creationId xmlns:a16="http://schemas.microsoft.com/office/drawing/2014/main" id="{09DBD70A-278E-D2F7-6726-A750E8DE0BD5}"/>
              </a:ext>
            </a:extLst>
          </p:cNvPr>
          <p:cNvCxnSpPr>
            <a:stCxn id="2" idx="3"/>
            <a:endCxn id="10" idx="3"/>
          </p:cNvCxnSpPr>
          <p:nvPr/>
        </p:nvCxnSpPr>
        <p:spPr>
          <a:xfrm>
            <a:off x="9736178" y="1192869"/>
            <a:ext cx="12700" cy="1014751"/>
          </a:xfrm>
          <a:prstGeom prst="bentConnector3">
            <a:avLst>
              <a:gd name="adj1" fmla="val 4557449"/>
            </a:avLst>
          </a:prstGeom>
          <a:ln>
            <a:tailEnd type="triangle"/>
          </a:ln>
        </p:spPr>
        <p:style>
          <a:lnRef idx="1">
            <a:schemeClr val="dk1"/>
          </a:lnRef>
          <a:fillRef idx="0">
            <a:schemeClr val="dk1"/>
          </a:fillRef>
          <a:effectRef idx="0">
            <a:schemeClr val="dk1"/>
          </a:effectRef>
          <a:fontRef idx="minor">
            <a:schemeClr val="tx1"/>
          </a:fontRef>
        </p:style>
      </p:cxnSp>
      <p:sp>
        <p:nvSpPr>
          <p:cNvPr id="15" name="文本框 14">
            <a:extLst>
              <a:ext uri="{FF2B5EF4-FFF2-40B4-BE49-F238E27FC236}">
                <a16:creationId xmlns:a16="http://schemas.microsoft.com/office/drawing/2014/main" id="{19570ECA-3CA5-8B54-2969-0A8F07E7C218}"/>
              </a:ext>
            </a:extLst>
          </p:cNvPr>
          <p:cNvSpPr txBox="1"/>
          <p:nvPr/>
        </p:nvSpPr>
        <p:spPr>
          <a:xfrm>
            <a:off x="7995162" y="4923202"/>
            <a:ext cx="2743200" cy="523220"/>
          </a:xfrm>
          <a:prstGeom prst="rect">
            <a:avLst/>
          </a:prstGeom>
          <a:noFill/>
        </p:spPr>
        <p:txBody>
          <a:bodyPr wrap="square" rtlCol="0">
            <a:spAutoFit/>
          </a:bodyPr>
          <a:lstStyle/>
          <a:p>
            <a:r>
              <a:rPr lang="zh-CN" altLang="en-US" sz="2800" b="1" dirty="0">
                <a:solidFill>
                  <a:srgbClr val="1D41D5"/>
                </a:solidFill>
              </a:rPr>
              <a:t>电离不需要通电！</a:t>
            </a:r>
          </a:p>
        </p:txBody>
      </p:sp>
    </p:spTree>
    <p:extLst>
      <p:ext uri="{BB962C8B-B14F-4D97-AF65-F5344CB8AC3E}">
        <p14:creationId xmlns:p14="http://schemas.microsoft.com/office/powerpoint/2010/main" val="205473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heel(1)">
                                      <p:cBhvr>
                                        <p:cTn id="12" dur="2000"/>
                                        <p:tgtEl>
                                          <p:spTgt spid="7"/>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heel(1)">
                                      <p:cBhvr>
                                        <p:cTn id="15" dur="2000"/>
                                        <p:tgtEl>
                                          <p:spTgt spid="6"/>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heel(1)">
                                      <p:cBhvr>
                                        <p:cTn id="18" dur="2000"/>
                                        <p:tgtEl>
                                          <p:spTgt spid="5"/>
                                        </p:tgtEl>
                                      </p:cBhvr>
                                    </p:animEffect>
                                  </p:childTnLst>
                                </p:cTn>
                              </p:par>
                              <p:par>
                                <p:cTn id="19" presetID="21" presetClass="entr" presetSubtype="1"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heel(1)">
                                      <p:cBhvr>
                                        <p:cTn id="21" dur="20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down)">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0">
                                            <p:bg/>
                                          </p:spTgt>
                                        </p:tgtEl>
                                        <p:attrNameLst>
                                          <p:attrName>style.visibility</p:attrName>
                                        </p:attrNameLst>
                                      </p:cBhvr>
                                      <p:to>
                                        <p:strVal val="visible"/>
                                      </p:to>
                                    </p:set>
                                    <p:animEffect transition="in" filter="wipe(down)">
                                      <p:cBhvr>
                                        <p:cTn id="36" dur="500"/>
                                        <p:tgtEl>
                                          <p:spTgt spid="10">
                                            <p:bg/>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animEffect transition="in" filter="wipe(down)">
                                      <p:cBhvr>
                                        <p:cTn id="41" dur="500"/>
                                        <p:tgtEl>
                                          <p:spTgt spid="10">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10">
                                            <p:txEl>
                                              <p:pRg st="1" end="1"/>
                                            </p:txEl>
                                          </p:spTgt>
                                        </p:tgtEl>
                                        <p:attrNameLst>
                                          <p:attrName>style.visibility</p:attrName>
                                        </p:attrNameLst>
                                      </p:cBhvr>
                                      <p:to>
                                        <p:strVal val="visible"/>
                                      </p:to>
                                    </p:set>
                                    <p:animEffect transition="in" filter="wipe(down)">
                                      <p:cBhvr>
                                        <p:cTn id="46" dur="500"/>
                                        <p:tgtEl>
                                          <p:spTgt spid="10">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6" presetClass="entr" presetSubtype="16"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circle(in)">
                                      <p:cBhvr>
                                        <p:cTn id="55" dur="2000"/>
                                        <p:tgtEl>
                                          <p:spTgt spid="1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wipe(left)">
                                      <p:cBhvr>
                                        <p:cTn id="60" dur="500"/>
                                        <p:tgtEl>
                                          <p:spTgt spid="14"/>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wipe(left)">
                                      <p:cBhvr>
                                        <p:cTn id="63" dur="500"/>
                                        <p:tgtEl>
                                          <p:spTgt spid="13"/>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15"/>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6" presetClass="entr" presetSubtype="21" fill="hold" grpId="0" nodeType="clickEffect">
                                  <p:stCondLst>
                                    <p:cond delay="0"/>
                                  </p:stCondLst>
                                  <p:childTnLst>
                                    <p:set>
                                      <p:cBhvr>
                                        <p:cTn id="71" dur="1" fill="hold">
                                          <p:stCondLst>
                                            <p:cond delay="0"/>
                                          </p:stCondLst>
                                        </p:cTn>
                                        <p:tgtEl>
                                          <p:spTgt spid="54"/>
                                        </p:tgtEl>
                                        <p:attrNameLst>
                                          <p:attrName>style.visibility</p:attrName>
                                        </p:attrNameLst>
                                      </p:cBhvr>
                                      <p:to>
                                        <p:strVal val="visible"/>
                                      </p:to>
                                    </p:set>
                                    <p:animEffect transition="in" filter="barn(inVertical)">
                                      <p:cBhvr>
                                        <p:cTn id="7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uiExpand="1" build="p" animBg="1"/>
      <p:bldP spid="12" grpId="0" animBg="1"/>
      <p:bldP spid="13" grpId="0" animBg="1"/>
      <p:bldP spid="54" grpId="0" animBg="1"/>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6DBB1A7-06F8-60D3-5A04-81F87108B629}"/>
              </a:ext>
            </a:extLst>
          </p:cNvPr>
          <p:cNvSpPr txBox="1"/>
          <p:nvPr/>
        </p:nvSpPr>
        <p:spPr>
          <a:xfrm>
            <a:off x="635831" y="671326"/>
            <a:ext cx="10100699" cy="3021276"/>
          </a:xfrm>
          <a:prstGeom prst="rect">
            <a:avLst/>
          </a:prstGeom>
          <a:noFill/>
          <a:ln>
            <a:solidFill>
              <a:schemeClr val="tx1"/>
            </a:solidFill>
          </a:ln>
        </p:spPr>
        <p:txBody>
          <a:bodyPr wrap="square">
            <a:spAutoFit/>
          </a:bodyPr>
          <a:lstStyle/>
          <a:p>
            <a:pPr>
              <a:lnSpc>
                <a:spcPct val="150000"/>
              </a:lnSpc>
            </a:pPr>
            <a:r>
              <a:rPr lang="zh-CN" altLang="en-US" sz="2600" dirty="0">
                <a:solidFill>
                  <a:srgbClr val="0000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sym typeface="+mn-ea"/>
              </a:rPr>
              <a:t>问题</a:t>
            </a:r>
            <a:r>
              <a:rPr lang="en-US" altLang="zh-CN" sz="2600" dirty="0">
                <a:solidFill>
                  <a:srgbClr val="0000FF"/>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sym typeface="+mn-ea"/>
              </a:rPr>
              <a:t>4</a:t>
            </a:r>
            <a:r>
              <a:rPr lang="en-US" altLang="zh-CN" sz="2600"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sym typeface="+mn-ea"/>
              </a:rPr>
              <a:t>: </a:t>
            </a:r>
            <a:r>
              <a:rPr lang="zh-CN" altLang="en-US" sz="2600"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sym typeface="+mn-ea"/>
              </a:rPr>
              <a:t>下列物质是电解质么？</a:t>
            </a:r>
            <a:endParaRPr lang="en-US" altLang="zh-CN" sz="2600"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sym typeface="+mn-ea"/>
            </a:endParaRPr>
          </a:p>
          <a:p>
            <a:pPr>
              <a:lnSpc>
                <a:spcPct val="150000"/>
              </a:lnSpc>
            </a:pPr>
            <a:r>
              <a:rPr lang="en-US" altLang="zh-CN" sz="2600"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sym typeface="+mn-ea"/>
              </a:rPr>
              <a:t>Fe                                                               HCl</a:t>
            </a:r>
          </a:p>
          <a:p>
            <a:pPr>
              <a:lnSpc>
                <a:spcPct val="150000"/>
              </a:lnSpc>
            </a:pPr>
            <a:r>
              <a:rPr lang="en-US" altLang="zh-CN" sz="2600"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sym typeface="+mn-ea"/>
              </a:rPr>
              <a:t>NaOH</a:t>
            </a:r>
            <a:r>
              <a:rPr lang="zh-CN" altLang="en-US" sz="2600"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sym typeface="+mn-ea"/>
              </a:rPr>
              <a:t>固体</a:t>
            </a:r>
            <a:r>
              <a:rPr lang="en-US" altLang="zh-CN" sz="2600"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sym typeface="+mn-ea"/>
              </a:rPr>
              <a:t>                                                </a:t>
            </a:r>
            <a:r>
              <a:rPr lang="zh-CN" altLang="en-US" sz="2600"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sym typeface="+mn-ea"/>
              </a:rPr>
              <a:t>盐酸</a:t>
            </a:r>
            <a:endParaRPr lang="en-US" altLang="zh-CN" sz="2600"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sym typeface="+mn-ea"/>
            </a:endParaRPr>
          </a:p>
          <a:p>
            <a:pPr>
              <a:lnSpc>
                <a:spcPct val="150000"/>
              </a:lnSpc>
            </a:pPr>
            <a:r>
              <a:rPr lang="en-US" altLang="zh-CN" sz="2600"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sym typeface="+mn-ea"/>
              </a:rPr>
              <a:t>BaSO</a:t>
            </a:r>
            <a:r>
              <a:rPr lang="en-US" altLang="zh-CN" sz="2600" baseline="-25000"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sym typeface="+mn-ea"/>
              </a:rPr>
              <a:t>4</a:t>
            </a:r>
            <a:r>
              <a:rPr lang="zh-CN" altLang="en-US" sz="2600"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sym typeface="+mn-ea"/>
              </a:rPr>
              <a:t> </a:t>
            </a:r>
            <a:r>
              <a:rPr lang="en-US" altLang="zh-CN" sz="2600"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sym typeface="+mn-ea"/>
              </a:rPr>
              <a:t>                                                       CO</a:t>
            </a:r>
            <a:r>
              <a:rPr lang="en-US" altLang="zh-CN" sz="2600" baseline="-25000"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sym typeface="+mn-ea"/>
              </a:rPr>
              <a:t>2</a:t>
            </a:r>
            <a:r>
              <a:rPr lang="zh-CN" altLang="en-US" sz="2600"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sym typeface="+mn-ea"/>
              </a:rPr>
              <a:t>的水溶液</a:t>
            </a:r>
            <a:endParaRPr lang="en-US" altLang="zh-CN" sz="2600"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sym typeface="+mn-ea"/>
            </a:endParaRPr>
          </a:p>
          <a:p>
            <a:pPr>
              <a:lnSpc>
                <a:spcPct val="150000"/>
              </a:lnSpc>
            </a:pPr>
            <a:r>
              <a:rPr lang="en-US" altLang="zh-CN" sz="2600"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sym typeface="+mn-ea"/>
              </a:rPr>
              <a:t> CO</a:t>
            </a:r>
            <a:r>
              <a:rPr lang="en-US" altLang="zh-CN" sz="2600" baseline="-25000"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sym typeface="+mn-ea"/>
              </a:rPr>
              <a:t>2</a:t>
            </a:r>
            <a:r>
              <a:rPr lang="zh-CN" altLang="en-US" sz="2600"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sym typeface="+mn-ea"/>
              </a:rPr>
              <a:t> </a:t>
            </a:r>
            <a:endParaRPr lang="en-US" altLang="zh-CN" sz="2600"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5" name="文本框 4">
            <a:extLst>
              <a:ext uri="{FF2B5EF4-FFF2-40B4-BE49-F238E27FC236}">
                <a16:creationId xmlns:a16="http://schemas.microsoft.com/office/drawing/2014/main" id="{F6DD72DD-5AD7-BFA3-84E8-150A1FC2FBD8}"/>
              </a:ext>
            </a:extLst>
          </p:cNvPr>
          <p:cNvSpPr txBox="1"/>
          <p:nvPr/>
        </p:nvSpPr>
        <p:spPr>
          <a:xfrm>
            <a:off x="1140311" y="1421293"/>
            <a:ext cx="3084830" cy="461665"/>
          </a:xfrm>
          <a:prstGeom prst="rect">
            <a:avLst/>
          </a:prstGeom>
          <a:noFill/>
        </p:spPr>
        <p:txBody>
          <a:bodyPr wrap="square" rtlCol="0">
            <a:spAutoFit/>
          </a:bodyPr>
          <a:lstStyle/>
          <a:p>
            <a:r>
              <a:rPr lang="en-US" altLang="zh-CN" sz="2400" b="1" dirty="0">
                <a:solidFill>
                  <a:srgbClr val="1D41D5"/>
                </a:solidFill>
              </a:rPr>
              <a:t>× </a:t>
            </a:r>
            <a:r>
              <a:rPr lang="zh-CN" altLang="en-US" sz="2400" b="1" dirty="0">
                <a:solidFill>
                  <a:srgbClr val="FF0000"/>
                </a:solidFill>
              </a:rPr>
              <a:t>单质</a:t>
            </a:r>
            <a:r>
              <a:rPr lang="zh-CN" altLang="en-US" sz="2400" b="1" dirty="0">
                <a:solidFill>
                  <a:srgbClr val="1D41D5"/>
                </a:solidFill>
              </a:rPr>
              <a:t>不属于电解质</a:t>
            </a:r>
          </a:p>
        </p:txBody>
      </p:sp>
      <p:sp>
        <p:nvSpPr>
          <p:cNvPr id="6" name="文本框 5">
            <a:extLst>
              <a:ext uri="{FF2B5EF4-FFF2-40B4-BE49-F238E27FC236}">
                <a16:creationId xmlns:a16="http://schemas.microsoft.com/office/drawing/2014/main" id="{C4F6882E-2CD4-9D51-60E1-6FC71D93B4C1}"/>
              </a:ext>
            </a:extLst>
          </p:cNvPr>
          <p:cNvSpPr txBox="1"/>
          <p:nvPr/>
        </p:nvSpPr>
        <p:spPr>
          <a:xfrm>
            <a:off x="6888691" y="1417115"/>
            <a:ext cx="3641215" cy="461665"/>
          </a:xfrm>
          <a:prstGeom prst="rect">
            <a:avLst/>
          </a:prstGeom>
          <a:noFill/>
        </p:spPr>
        <p:txBody>
          <a:bodyPr wrap="square" rtlCol="0">
            <a:spAutoFit/>
          </a:bodyPr>
          <a:lstStyle/>
          <a:p>
            <a:r>
              <a:rPr lang="zh-CN" altLang="en-US" sz="2400" b="1" dirty="0">
                <a:solidFill>
                  <a:srgbClr val="1D41D5"/>
                </a:solidFill>
              </a:rPr>
              <a:t>√ 溶于水发生电离能导电</a:t>
            </a:r>
          </a:p>
        </p:txBody>
      </p:sp>
      <p:sp>
        <p:nvSpPr>
          <p:cNvPr id="7" name="文本框 6">
            <a:extLst>
              <a:ext uri="{FF2B5EF4-FFF2-40B4-BE49-F238E27FC236}">
                <a16:creationId xmlns:a16="http://schemas.microsoft.com/office/drawing/2014/main" id="{1BA77CC7-DB34-D345-FC2C-82A5041FADD6}"/>
              </a:ext>
            </a:extLst>
          </p:cNvPr>
          <p:cNvSpPr txBox="1"/>
          <p:nvPr/>
        </p:nvSpPr>
        <p:spPr>
          <a:xfrm>
            <a:off x="2307681" y="1992873"/>
            <a:ext cx="3657709" cy="461665"/>
          </a:xfrm>
          <a:prstGeom prst="rect">
            <a:avLst/>
          </a:prstGeom>
          <a:noFill/>
        </p:spPr>
        <p:txBody>
          <a:bodyPr wrap="square" rtlCol="0">
            <a:spAutoFit/>
          </a:bodyPr>
          <a:lstStyle/>
          <a:p>
            <a:r>
              <a:rPr lang="zh-CN" altLang="en-US" sz="2400" b="1" dirty="0">
                <a:solidFill>
                  <a:srgbClr val="1D41D5"/>
                </a:solidFill>
              </a:rPr>
              <a:t>√ 溶于水</a:t>
            </a:r>
            <a:r>
              <a:rPr lang="en-US" altLang="zh-CN" sz="2400" b="1" dirty="0">
                <a:solidFill>
                  <a:srgbClr val="1D41D5"/>
                </a:solidFill>
              </a:rPr>
              <a:t>/</a:t>
            </a:r>
            <a:r>
              <a:rPr lang="zh-CN" altLang="en-US" sz="2400" b="1" dirty="0">
                <a:solidFill>
                  <a:srgbClr val="1D41D5"/>
                </a:solidFill>
              </a:rPr>
              <a:t>熔融电离能导电</a:t>
            </a:r>
          </a:p>
        </p:txBody>
      </p:sp>
      <p:sp>
        <p:nvSpPr>
          <p:cNvPr id="8" name="文本框 7">
            <a:extLst>
              <a:ext uri="{FF2B5EF4-FFF2-40B4-BE49-F238E27FC236}">
                <a16:creationId xmlns:a16="http://schemas.microsoft.com/office/drawing/2014/main" id="{F0E0607E-5313-9DF8-EDF8-4270FAB4331E}"/>
              </a:ext>
            </a:extLst>
          </p:cNvPr>
          <p:cNvSpPr txBox="1"/>
          <p:nvPr/>
        </p:nvSpPr>
        <p:spPr>
          <a:xfrm>
            <a:off x="6886317" y="2016653"/>
            <a:ext cx="3366933" cy="461665"/>
          </a:xfrm>
          <a:prstGeom prst="rect">
            <a:avLst/>
          </a:prstGeom>
          <a:noFill/>
        </p:spPr>
        <p:txBody>
          <a:bodyPr wrap="square" rtlCol="0">
            <a:spAutoFit/>
          </a:bodyPr>
          <a:lstStyle/>
          <a:p>
            <a:r>
              <a:rPr lang="en-US" altLang="zh-CN" sz="2400" b="1" dirty="0">
                <a:solidFill>
                  <a:srgbClr val="1D41D5"/>
                </a:solidFill>
              </a:rPr>
              <a:t>× </a:t>
            </a:r>
            <a:r>
              <a:rPr lang="zh-CN" altLang="en-US" sz="2400" b="1" dirty="0">
                <a:solidFill>
                  <a:srgbClr val="FF0000"/>
                </a:solidFill>
              </a:rPr>
              <a:t>混合物</a:t>
            </a:r>
            <a:r>
              <a:rPr lang="zh-CN" altLang="en-US" sz="2400" b="1" dirty="0">
                <a:solidFill>
                  <a:srgbClr val="1D41D5"/>
                </a:solidFill>
              </a:rPr>
              <a:t>不属于电解质</a:t>
            </a:r>
          </a:p>
        </p:txBody>
      </p:sp>
      <p:sp>
        <p:nvSpPr>
          <p:cNvPr id="9" name="文本框 8">
            <a:extLst>
              <a:ext uri="{FF2B5EF4-FFF2-40B4-BE49-F238E27FC236}">
                <a16:creationId xmlns:a16="http://schemas.microsoft.com/office/drawing/2014/main" id="{CE2EC451-314D-49D8-7DC6-749AE4D0925C}"/>
              </a:ext>
            </a:extLst>
          </p:cNvPr>
          <p:cNvSpPr txBox="1"/>
          <p:nvPr/>
        </p:nvSpPr>
        <p:spPr>
          <a:xfrm>
            <a:off x="1847534" y="2593403"/>
            <a:ext cx="3541589" cy="461665"/>
          </a:xfrm>
          <a:prstGeom prst="rect">
            <a:avLst/>
          </a:prstGeom>
          <a:noFill/>
        </p:spPr>
        <p:txBody>
          <a:bodyPr wrap="square" rtlCol="0">
            <a:spAutoFit/>
          </a:bodyPr>
          <a:lstStyle/>
          <a:p>
            <a:r>
              <a:rPr lang="zh-CN" altLang="en-US" sz="2400" b="1" dirty="0">
                <a:solidFill>
                  <a:srgbClr val="1D41D5"/>
                </a:solidFill>
              </a:rPr>
              <a:t>√</a:t>
            </a:r>
            <a:r>
              <a:rPr lang="en-US" altLang="zh-CN" sz="2400" b="1" dirty="0">
                <a:solidFill>
                  <a:srgbClr val="1D41D5"/>
                </a:solidFill>
              </a:rPr>
              <a:t>  </a:t>
            </a:r>
            <a:r>
              <a:rPr lang="zh-CN" altLang="en-US" sz="2400" b="1" dirty="0">
                <a:solidFill>
                  <a:srgbClr val="1D41D5"/>
                </a:solidFill>
              </a:rPr>
              <a:t>熔融时发生电离能导电</a:t>
            </a:r>
          </a:p>
        </p:txBody>
      </p:sp>
      <p:sp>
        <p:nvSpPr>
          <p:cNvPr id="10" name="文本框 9">
            <a:extLst>
              <a:ext uri="{FF2B5EF4-FFF2-40B4-BE49-F238E27FC236}">
                <a16:creationId xmlns:a16="http://schemas.microsoft.com/office/drawing/2014/main" id="{59E0F1E7-64FB-D123-6460-4F5DC519D863}"/>
              </a:ext>
            </a:extLst>
          </p:cNvPr>
          <p:cNvSpPr txBox="1"/>
          <p:nvPr/>
        </p:nvSpPr>
        <p:spPr>
          <a:xfrm>
            <a:off x="8293662" y="2614325"/>
            <a:ext cx="1499222" cy="461665"/>
          </a:xfrm>
          <a:prstGeom prst="rect">
            <a:avLst/>
          </a:prstGeom>
          <a:noFill/>
        </p:spPr>
        <p:txBody>
          <a:bodyPr wrap="square" rtlCol="0">
            <a:spAutoFit/>
          </a:bodyPr>
          <a:lstStyle/>
          <a:p>
            <a:r>
              <a:rPr lang="en-US" altLang="zh-CN" sz="2400" b="1" dirty="0">
                <a:solidFill>
                  <a:srgbClr val="1D41D5"/>
                </a:solidFill>
              </a:rPr>
              <a:t>× </a:t>
            </a:r>
            <a:r>
              <a:rPr lang="zh-CN" altLang="en-US" sz="2400" b="1" dirty="0">
                <a:solidFill>
                  <a:srgbClr val="1D41D5"/>
                </a:solidFill>
              </a:rPr>
              <a:t>混合物</a:t>
            </a:r>
          </a:p>
        </p:txBody>
      </p:sp>
      <p:sp>
        <p:nvSpPr>
          <p:cNvPr id="11" name="文本框 10">
            <a:extLst>
              <a:ext uri="{FF2B5EF4-FFF2-40B4-BE49-F238E27FC236}">
                <a16:creationId xmlns:a16="http://schemas.microsoft.com/office/drawing/2014/main" id="{771FBAC0-CDAA-FC40-2973-BC0BED5A9EFA}"/>
              </a:ext>
            </a:extLst>
          </p:cNvPr>
          <p:cNvSpPr txBox="1"/>
          <p:nvPr/>
        </p:nvSpPr>
        <p:spPr>
          <a:xfrm>
            <a:off x="1753320" y="3172022"/>
            <a:ext cx="509518" cy="523220"/>
          </a:xfrm>
          <a:prstGeom prst="rect">
            <a:avLst/>
          </a:prstGeom>
          <a:noFill/>
        </p:spPr>
        <p:txBody>
          <a:bodyPr wrap="square" rtlCol="0">
            <a:spAutoFit/>
          </a:bodyPr>
          <a:lstStyle/>
          <a:p>
            <a:r>
              <a:rPr lang="en-US" altLang="zh-CN" sz="2800" b="1" dirty="0">
                <a:solidFill>
                  <a:srgbClr val="1D41D5"/>
                </a:solidFill>
              </a:rPr>
              <a:t>×</a:t>
            </a:r>
            <a:endParaRPr lang="zh-CN" altLang="en-US" sz="2800" b="1" baseline="-25000" dirty="0">
              <a:solidFill>
                <a:srgbClr val="1D41D5"/>
              </a:solidFill>
            </a:endParaRPr>
          </a:p>
        </p:txBody>
      </p:sp>
      <p:sp>
        <p:nvSpPr>
          <p:cNvPr id="14" name="文本框 13">
            <a:extLst>
              <a:ext uri="{FF2B5EF4-FFF2-40B4-BE49-F238E27FC236}">
                <a16:creationId xmlns:a16="http://schemas.microsoft.com/office/drawing/2014/main" id="{F9A0D8DD-09CE-BD24-D467-96BE3437BCD6}"/>
              </a:ext>
            </a:extLst>
          </p:cNvPr>
          <p:cNvSpPr txBox="1"/>
          <p:nvPr/>
        </p:nvSpPr>
        <p:spPr>
          <a:xfrm>
            <a:off x="6785115" y="928202"/>
            <a:ext cx="3641215" cy="400110"/>
          </a:xfrm>
          <a:prstGeom prst="rect">
            <a:avLst/>
          </a:prstGeom>
          <a:solidFill>
            <a:schemeClr val="accent4">
              <a:lumMod val="20000"/>
              <a:lumOff val="80000"/>
            </a:schemeClr>
          </a:solidFill>
        </p:spPr>
        <p:txBody>
          <a:bodyPr wrap="square" rtlCol="0">
            <a:spAutoFit/>
          </a:bodyPr>
          <a:lstStyle/>
          <a:p>
            <a:r>
              <a:rPr lang="zh-CN" altLang="en-US" sz="2000" dirty="0"/>
              <a:t>注意：酸只能在水溶液中电离。</a:t>
            </a:r>
          </a:p>
        </p:txBody>
      </p:sp>
      <p:sp>
        <p:nvSpPr>
          <p:cNvPr id="16" name="文本框 15">
            <a:extLst>
              <a:ext uri="{FF2B5EF4-FFF2-40B4-BE49-F238E27FC236}">
                <a16:creationId xmlns:a16="http://schemas.microsoft.com/office/drawing/2014/main" id="{7F9C4C58-49F5-B746-4B08-BB79FC6AA7CD}"/>
              </a:ext>
            </a:extLst>
          </p:cNvPr>
          <p:cNvSpPr txBox="1"/>
          <p:nvPr/>
        </p:nvSpPr>
        <p:spPr>
          <a:xfrm>
            <a:off x="583598" y="3828609"/>
            <a:ext cx="9617827" cy="587340"/>
          </a:xfrm>
          <a:prstGeom prst="rect">
            <a:avLst/>
          </a:prstGeom>
          <a:solidFill>
            <a:schemeClr val="accent4">
              <a:lumMod val="20000"/>
              <a:lumOff val="80000"/>
            </a:schemeClr>
          </a:solidFill>
        </p:spPr>
        <p:txBody>
          <a:bodyPr wrap="square">
            <a:spAutoFit/>
          </a:bodyPr>
          <a:lstStyle/>
          <a:p>
            <a:pPr>
              <a:lnSpc>
                <a:spcPct val="150000"/>
              </a:lnSpc>
            </a:pPr>
            <a:r>
              <a:rPr lang="zh-CN" altLang="en-US" sz="2400" dirty="0">
                <a:solidFill>
                  <a:srgbClr val="FF0000"/>
                </a:solidFill>
              </a:rPr>
              <a:t>【问题】</a:t>
            </a:r>
            <a:r>
              <a:rPr lang="zh-CN" altLang="en-US" sz="2400" dirty="0"/>
              <a:t>已知</a:t>
            </a:r>
            <a:r>
              <a:rPr lang="en-US" altLang="zh-CN" sz="2400" dirty="0"/>
              <a:t>CO</a:t>
            </a:r>
            <a:r>
              <a:rPr lang="en-US" altLang="zh-CN" sz="2400" baseline="-25000" dirty="0"/>
              <a:t>2</a:t>
            </a:r>
            <a:r>
              <a:rPr lang="zh-CN" altLang="en-US" sz="2400" dirty="0"/>
              <a:t>气体溶于水，溶液能导电性，为什么</a:t>
            </a:r>
            <a:r>
              <a:rPr lang="en-US" altLang="zh-CN" sz="2400" dirty="0"/>
              <a:t>CO</a:t>
            </a:r>
            <a:r>
              <a:rPr lang="en-US" altLang="zh-CN" sz="2400" baseline="-25000" dirty="0"/>
              <a:t>2</a:t>
            </a:r>
            <a:r>
              <a:rPr lang="zh-CN" altLang="en-US" sz="2400" dirty="0"/>
              <a:t>不是电解质？</a:t>
            </a:r>
          </a:p>
        </p:txBody>
      </p:sp>
      <p:sp>
        <p:nvSpPr>
          <p:cNvPr id="17" name="圆角矩形 21">
            <a:extLst>
              <a:ext uri="{FF2B5EF4-FFF2-40B4-BE49-F238E27FC236}">
                <a16:creationId xmlns:a16="http://schemas.microsoft.com/office/drawing/2014/main" id="{536CE55A-9585-7773-8343-4C7E75443074}"/>
              </a:ext>
            </a:extLst>
          </p:cNvPr>
          <p:cNvSpPr/>
          <p:nvPr>
            <p:custDataLst>
              <p:tags r:id="rId1"/>
            </p:custDataLst>
          </p:nvPr>
        </p:nvSpPr>
        <p:spPr>
          <a:xfrm>
            <a:off x="3526723" y="4766964"/>
            <a:ext cx="1125601" cy="5873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rgbClr val="002060"/>
                </a:solidFill>
                <a:latin typeface="华文新魏" panose="02010800040101010101" pitchFamily="2" charset="-122"/>
                <a:ea typeface="华文新魏" panose="02010800040101010101" pitchFamily="2" charset="-122"/>
              </a:rPr>
              <a:t>CO</a:t>
            </a:r>
            <a:r>
              <a:rPr lang="en-US" altLang="zh-CN" sz="2800" b="1" baseline="-25000" dirty="0">
                <a:solidFill>
                  <a:srgbClr val="002060"/>
                </a:solidFill>
                <a:latin typeface="华文新魏" panose="02010800040101010101" pitchFamily="2" charset="-122"/>
                <a:ea typeface="华文新魏" panose="02010800040101010101" pitchFamily="2" charset="-122"/>
              </a:rPr>
              <a:t>2</a:t>
            </a:r>
            <a:endParaRPr lang="zh-CN" altLang="en-US" sz="2800" b="1" baseline="-25000" dirty="0">
              <a:solidFill>
                <a:srgbClr val="002060"/>
              </a:solidFill>
              <a:latin typeface="华文新魏" panose="02010800040101010101" pitchFamily="2" charset="-122"/>
              <a:ea typeface="华文新魏" panose="02010800040101010101" pitchFamily="2" charset="-122"/>
            </a:endParaRPr>
          </a:p>
        </p:txBody>
      </p:sp>
      <p:grpSp>
        <p:nvGrpSpPr>
          <p:cNvPr id="18" name="Group 7">
            <a:extLst>
              <a:ext uri="{FF2B5EF4-FFF2-40B4-BE49-F238E27FC236}">
                <a16:creationId xmlns:a16="http://schemas.microsoft.com/office/drawing/2014/main" id="{2C0B2694-8B34-135B-3297-F102888C7DC1}"/>
              </a:ext>
            </a:extLst>
          </p:cNvPr>
          <p:cNvGrpSpPr/>
          <p:nvPr>
            <p:custDataLst>
              <p:tags r:id="rId2"/>
            </p:custDataLst>
          </p:nvPr>
        </p:nvGrpSpPr>
        <p:grpSpPr>
          <a:xfrm>
            <a:off x="4768415" y="4506672"/>
            <a:ext cx="1584325" cy="579437"/>
            <a:chOff x="2290" y="3020"/>
            <a:chExt cx="998" cy="365"/>
          </a:xfrm>
        </p:grpSpPr>
        <p:sp>
          <p:nvSpPr>
            <p:cNvPr id="19" name="AutoShape 8" descr="斜纹布">
              <a:extLst>
                <a:ext uri="{FF2B5EF4-FFF2-40B4-BE49-F238E27FC236}">
                  <a16:creationId xmlns:a16="http://schemas.microsoft.com/office/drawing/2014/main" id="{ED748F09-38EE-5E41-F996-A6350FA94618}"/>
                </a:ext>
              </a:extLst>
            </p:cNvPr>
            <p:cNvSpPr>
              <a:spLocks noChangeArrowheads="1"/>
            </p:cNvSpPr>
            <p:nvPr>
              <p:custDataLst>
                <p:tags r:id="rId11"/>
              </p:custDataLst>
            </p:nvPr>
          </p:nvSpPr>
          <p:spPr bwMode="auto">
            <a:xfrm>
              <a:off x="2290" y="3294"/>
              <a:ext cx="998" cy="91"/>
            </a:xfrm>
            <a:prstGeom prst="rightArrow">
              <a:avLst>
                <a:gd name="adj1" fmla="val 50000"/>
                <a:gd name="adj2" fmla="val 274176"/>
              </a:avLst>
            </a:prstGeom>
            <a:blipFill dpi="0" rotWithShape="1">
              <a:blip r:embed="rId15"/>
              <a:tile tx="0" ty="0" sx="100000" sy="100000" flip="none" algn="tl"/>
            </a:blip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华文新魏" panose="02010800040101010101" pitchFamily="2" charset="-122"/>
                <a:ea typeface="华文新魏" panose="02010800040101010101" pitchFamily="2" charset="-122"/>
              </a:endParaRPr>
            </a:p>
          </p:txBody>
        </p:sp>
        <p:sp>
          <p:nvSpPr>
            <p:cNvPr id="20" name="Rectangle 9">
              <a:extLst>
                <a:ext uri="{FF2B5EF4-FFF2-40B4-BE49-F238E27FC236}">
                  <a16:creationId xmlns:a16="http://schemas.microsoft.com/office/drawing/2014/main" id="{793A934B-CFBD-A27C-7178-442384AE91F2}"/>
                </a:ext>
              </a:extLst>
            </p:cNvPr>
            <p:cNvSpPr>
              <a:spLocks noChangeArrowheads="1"/>
            </p:cNvSpPr>
            <p:nvPr>
              <p:custDataLst>
                <p:tags r:id="rId12"/>
              </p:custDataLst>
            </p:nvPr>
          </p:nvSpPr>
          <p:spPr bwMode="auto">
            <a:xfrm>
              <a:off x="2475" y="3020"/>
              <a:ext cx="569"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dirty="0">
                  <a:latin typeface="华文新魏" panose="02010800040101010101" pitchFamily="2" charset="-122"/>
                  <a:ea typeface="华文新魏" panose="02010800040101010101" pitchFamily="2" charset="-122"/>
                </a:rPr>
                <a:t>加水</a:t>
              </a:r>
            </a:p>
          </p:txBody>
        </p:sp>
      </p:grpSp>
      <p:sp>
        <p:nvSpPr>
          <p:cNvPr id="21" name="圆角矩形 29">
            <a:extLst>
              <a:ext uri="{FF2B5EF4-FFF2-40B4-BE49-F238E27FC236}">
                <a16:creationId xmlns:a16="http://schemas.microsoft.com/office/drawing/2014/main" id="{E21DA236-0557-6DF9-5960-894108C9EB73}"/>
              </a:ext>
            </a:extLst>
          </p:cNvPr>
          <p:cNvSpPr/>
          <p:nvPr>
            <p:custDataLst>
              <p:tags r:id="rId3"/>
            </p:custDataLst>
          </p:nvPr>
        </p:nvSpPr>
        <p:spPr>
          <a:xfrm>
            <a:off x="6468831" y="4729081"/>
            <a:ext cx="1295990" cy="5695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002060"/>
                </a:solidFill>
                <a:latin typeface="华文新魏" panose="02010800040101010101" pitchFamily="2" charset="-122"/>
                <a:ea typeface="华文新魏" panose="02010800040101010101" pitchFamily="2" charset="-122"/>
              </a:rPr>
              <a:t>H</a:t>
            </a:r>
            <a:r>
              <a:rPr lang="en-US" altLang="zh-CN" sz="2400" b="1" baseline="-25000" dirty="0">
                <a:solidFill>
                  <a:srgbClr val="002060"/>
                </a:solidFill>
                <a:latin typeface="华文新魏" panose="02010800040101010101" pitchFamily="2" charset="-122"/>
                <a:ea typeface="华文新魏" panose="02010800040101010101" pitchFamily="2" charset="-122"/>
              </a:rPr>
              <a:t>2</a:t>
            </a:r>
            <a:r>
              <a:rPr lang="en-US" altLang="zh-CN" sz="2400" b="1" dirty="0">
                <a:solidFill>
                  <a:srgbClr val="002060"/>
                </a:solidFill>
                <a:latin typeface="华文新魏" panose="02010800040101010101" pitchFamily="2" charset="-122"/>
                <a:ea typeface="华文新魏" panose="02010800040101010101" pitchFamily="2" charset="-122"/>
              </a:rPr>
              <a:t>CO</a:t>
            </a:r>
            <a:r>
              <a:rPr lang="en-US" altLang="zh-CN" sz="2400" b="1" baseline="-25000" dirty="0">
                <a:solidFill>
                  <a:srgbClr val="002060"/>
                </a:solidFill>
                <a:latin typeface="华文新魏" panose="02010800040101010101" pitchFamily="2" charset="-122"/>
                <a:ea typeface="华文新魏" panose="02010800040101010101" pitchFamily="2" charset="-122"/>
              </a:rPr>
              <a:t>3</a:t>
            </a:r>
            <a:endParaRPr lang="zh-CN" altLang="en-US" sz="2400" b="1" dirty="0">
              <a:solidFill>
                <a:srgbClr val="002060"/>
              </a:solidFill>
              <a:latin typeface="华文新魏" panose="02010800040101010101" pitchFamily="2" charset="-122"/>
              <a:ea typeface="华文新魏" panose="02010800040101010101" pitchFamily="2" charset="-122"/>
            </a:endParaRPr>
          </a:p>
        </p:txBody>
      </p:sp>
      <p:sp>
        <p:nvSpPr>
          <p:cNvPr id="23" name="圆角矩形 31">
            <a:extLst>
              <a:ext uri="{FF2B5EF4-FFF2-40B4-BE49-F238E27FC236}">
                <a16:creationId xmlns:a16="http://schemas.microsoft.com/office/drawing/2014/main" id="{A98A7C1A-3322-1951-4F9A-9AB7DC67564F}"/>
              </a:ext>
            </a:extLst>
          </p:cNvPr>
          <p:cNvSpPr/>
          <p:nvPr>
            <p:custDataLst>
              <p:tags r:id="rId4"/>
            </p:custDataLst>
          </p:nvPr>
        </p:nvSpPr>
        <p:spPr>
          <a:xfrm>
            <a:off x="7880912" y="4642679"/>
            <a:ext cx="3352800" cy="83439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FF0000"/>
                </a:solidFill>
                <a:latin typeface="华文新魏" panose="02010800040101010101" pitchFamily="2" charset="-122"/>
                <a:ea typeface="华文新魏" panose="02010800040101010101" pitchFamily="2" charset="-122"/>
              </a:rPr>
              <a:t>自身能电离出自由移动的阴、阳离子</a:t>
            </a:r>
          </a:p>
        </p:txBody>
      </p:sp>
      <p:sp>
        <p:nvSpPr>
          <p:cNvPr id="24" name="下箭头 32">
            <a:extLst>
              <a:ext uri="{FF2B5EF4-FFF2-40B4-BE49-F238E27FC236}">
                <a16:creationId xmlns:a16="http://schemas.microsoft.com/office/drawing/2014/main" id="{FBF6E8C2-ECF5-87A6-F2BD-9BE1DAFC062F}"/>
              </a:ext>
            </a:extLst>
          </p:cNvPr>
          <p:cNvSpPr/>
          <p:nvPr>
            <p:custDataLst>
              <p:tags r:id="rId5"/>
            </p:custDataLst>
          </p:nvPr>
        </p:nvSpPr>
        <p:spPr>
          <a:xfrm>
            <a:off x="7116531" y="5335870"/>
            <a:ext cx="1524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新魏" panose="02010800040101010101" pitchFamily="2" charset="-122"/>
              <a:ea typeface="华文新魏" panose="02010800040101010101" pitchFamily="2" charset="-122"/>
            </a:endParaRPr>
          </a:p>
        </p:txBody>
      </p:sp>
      <p:sp>
        <p:nvSpPr>
          <p:cNvPr id="25" name="圆角矩形 33">
            <a:extLst>
              <a:ext uri="{FF2B5EF4-FFF2-40B4-BE49-F238E27FC236}">
                <a16:creationId xmlns:a16="http://schemas.microsoft.com/office/drawing/2014/main" id="{908D12A8-D34A-BB70-2ABE-731EF46F2267}"/>
              </a:ext>
            </a:extLst>
          </p:cNvPr>
          <p:cNvSpPr/>
          <p:nvPr>
            <p:custDataLst>
              <p:tags r:id="rId6"/>
            </p:custDataLst>
          </p:nvPr>
        </p:nvSpPr>
        <p:spPr>
          <a:xfrm>
            <a:off x="6488398" y="5920066"/>
            <a:ext cx="1447800" cy="533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1D41D5"/>
                </a:solidFill>
                <a:latin typeface="华文新魏" panose="02010800040101010101" pitchFamily="2" charset="-122"/>
                <a:ea typeface="华文新魏" panose="02010800040101010101" pitchFamily="2" charset="-122"/>
              </a:rPr>
              <a:t>电解质</a:t>
            </a:r>
          </a:p>
        </p:txBody>
      </p:sp>
      <p:sp>
        <p:nvSpPr>
          <p:cNvPr id="26" name="圆角矩形 23">
            <a:extLst>
              <a:ext uri="{FF2B5EF4-FFF2-40B4-BE49-F238E27FC236}">
                <a16:creationId xmlns:a16="http://schemas.microsoft.com/office/drawing/2014/main" id="{24F6214A-FC79-00EB-4EA8-123249999BFF}"/>
              </a:ext>
            </a:extLst>
          </p:cNvPr>
          <p:cNvSpPr/>
          <p:nvPr>
            <p:custDataLst>
              <p:tags r:id="rId7"/>
            </p:custDataLst>
          </p:nvPr>
        </p:nvSpPr>
        <p:spPr>
          <a:xfrm>
            <a:off x="810280" y="4655675"/>
            <a:ext cx="2514600" cy="8213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rgbClr val="FF0000"/>
                </a:solidFill>
                <a:latin typeface="华文新魏" panose="02010800040101010101" pitchFamily="2" charset="-122"/>
                <a:ea typeface="华文新魏" panose="02010800040101010101" pitchFamily="2" charset="-122"/>
              </a:rPr>
              <a:t>自身不能电离出阴、阳离子</a:t>
            </a:r>
          </a:p>
        </p:txBody>
      </p:sp>
      <p:sp>
        <p:nvSpPr>
          <p:cNvPr id="27" name="下箭头 24">
            <a:extLst>
              <a:ext uri="{FF2B5EF4-FFF2-40B4-BE49-F238E27FC236}">
                <a16:creationId xmlns:a16="http://schemas.microsoft.com/office/drawing/2014/main" id="{137FD62F-A7C5-548F-7C41-D2B37E594687}"/>
              </a:ext>
            </a:extLst>
          </p:cNvPr>
          <p:cNvSpPr/>
          <p:nvPr>
            <p:custDataLst>
              <p:tags r:id="rId8"/>
            </p:custDataLst>
          </p:nvPr>
        </p:nvSpPr>
        <p:spPr>
          <a:xfrm>
            <a:off x="4080875" y="5378644"/>
            <a:ext cx="1524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新魏" panose="02010800040101010101" pitchFamily="2" charset="-122"/>
              <a:ea typeface="华文新魏" panose="02010800040101010101" pitchFamily="2" charset="-122"/>
            </a:endParaRPr>
          </a:p>
        </p:txBody>
      </p:sp>
      <p:sp>
        <p:nvSpPr>
          <p:cNvPr id="28" name="圆角矩形 25">
            <a:extLst>
              <a:ext uri="{FF2B5EF4-FFF2-40B4-BE49-F238E27FC236}">
                <a16:creationId xmlns:a16="http://schemas.microsoft.com/office/drawing/2014/main" id="{59321F13-73E5-36A7-AD0C-0F0AAEB93091}"/>
              </a:ext>
            </a:extLst>
          </p:cNvPr>
          <p:cNvSpPr/>
          <p:nvPr>
            <p:custDataLst>
              <p:tags r:id="rId9"/>
            </p:custDataLst>
          </p:nvPr>
        </p:nvSpPr>
        <p:spPr>
          <a:xfrm>
            <a:off x="3442756" y="5988243"/>
            <a:ext cx="1666839" cy="533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1D41D5"/>
                </a:solidFill>
                <a:latin typeface="华文新魏" panose="02010800040101010101" pitchFamily="2" charset="-122"/>
                <a:ea typeface="华文新魏" panose="02010800040101010101" pitchFamily="2" charset="-122"/>
              </a:rPr>
              <a:t>非电解质</a:t>
            </a:r>
          </a:p>
        </p:txBody>
      </p:sp>
      <p:sp>
        <p:nvSpPr>
          <p:cNvPr id="29" name="圆角矩形 21">
            <a:extLst>
              <a:ext uri="{FF2B5EF4-FFF2-40B4-BE49-F238E27FC236}">
                <a16:creationId xmlns:a16="http://schemas.microsoft.com/office/drawing/2014/main" id="{73CB9AD7-D2C6-2198-EA90-9BC313466B65}"/>
              </a:ext>
            </a:extLst>
          </p:cNvPr>
          <p:cNvSpPr/>
          <p:nvPr>
            <p:custDataLst>
              <p:tags r:id="rId10"/>
            </p:custDataLst>
          </p:nvPr>
        </p:nvSpPr>
        <p:spPr>
          <a:xfrm>
            <a:off x="583598" y="5616409"/>
            <a:ext cx="2766787" cy="9906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002060"/>
                </a:solidFill>
                <a:latin typeface="华文新魏" panose="02010800040101010101" pitchFamily="2" charset="-122"/>
                <a:ea typeface="华文新魏" panose="02010800040101010101" pitchFamily="2" charset="-122"/>
              </a:rPr>
              <a:t>SO</a:t>
            </a:r>
            <a:r>
              <a:rPr lang="en-US" altLang="zh-CN" sz="2400" b="1" baseline="-25000" dirty="0">
                <a:solidFill>
                  <a:srgbClr val="002060"/>
                </a:solidFill>
                <a:latin typeface="华文新魏" panose="02010800040101010101" pitchFamily="2" charset="-122"/>
                <a:ea typeface="华文新魏" panose="02010800040101010101" pitchFamily="2" charset="-122"/>
              </a:rPr>
              <a:t>2</a:t>
            </a:r>
            <a:r>
              <a:rPr lang="zh-CN" altLang="en-US" sz="2400" b="1" baseline="-25000" dirty="0">
                <a:solidFill>
                  <a:srgbClr val="002060"/>
                </a:solidFill>
                <a:latin typeface="华文新魏" panose="02010800040101010101" pitchFamily="2" charset="-122"/>
                <a:ea typeface="华文新魏" panose="02010800040101010101" pitchFamily="2" charset="-122"/>
              </a:rPr>
              <a:t>、</a:t>
            </a:r>
            <a:r>
              <a:rPr lang="en-US" altLang="zh-CN" sz="2400" b="1" dirty="0">
                <a:solidFill>
                  <a:srgbClr val="002060"/>
                </a:solidFill>
                <a:latin typeface="华文新魏" panose="02010800040101010101" pitchFamily="2" charset="-122"/>
                <a:ea typeface="华文新魏" panose="02010800040101010101" pitchFamily="2" charset="-122"/>
              </a:rPr>
              <a:t>SO</a:t>
            </a:r>
            <a:r>
              <a:rPr lang="en-US" altLang="zh-CN" sz="2400" b="1" baseline="-25000" dirty="0">
                <a:solidFill>
                  <a:srgbClr val="002060"/>
                </a:solidFill>
                <a:latin typeface="华文新魏" panose="02010800040101010101" pitchFamily="2" charset="-122"/>
                <a:ea typeface="华文新魏" panose="02010800040101010101" pitchFamily="2" charset="-122"/>
              </a:rPr>
              <a:t>3</a:t>
            </a:r>
            <a:r>
              <a:rPr lang="zh-CN" altLang="en-US" sz="2400" b="1" dirty="0">
                <a:solidFill>
                  <a:srgbClr val="002060"/>
                </a:solidFill>
                <a:latin typeface="华文新魏" panose="02010800040101010101" pitchFamily="2" charset="-122"/>
                <a:ea typeface="华文新魏" panose="02010800040101010101" pitchFamily="2" charset="-122"/>
              </a:rPr>
              <a:t>、</a:t>
            </a:r>
            <a:r>
              <a:rPr lang="en-US" altLang="zh-CN" sz="2400" b="1" dirty="0">
                <a:solidFill>
                  <a:srgbClr val="002060"/>
                </a:solidFill>
                <a:latin typeface="华文新魏" panose="02010800040101010101" pitchFamily="2" charset="-122"/>
                <a:ea typeface="华文新魏" panose="02010800040101010101" pitchFamily="2" charset="-122"/>
              </a:rPr>
              <a:t>NH</a:t>
            </a:r>
            <a:r>
              <a:rPr lang="en-US" altLang="zh-CN" sz="2400" b="1" baseline="-25000" dirty="0">
                <a:solidFill>
                  <a:srgbClr val="002060"/>
                </a:solidFill>
                <a:latin typeface="华文新魏" panose="02010800040101010101" pitchFamily="2" charset="-122"/>
                <a:ea typeface="华文新魏" panose="02010800040101010101" pitchFamily="2" charset="-122"/>
              </a:rPr>
              <a:t>3</a:t>
            </a:r>
            <a:r>
              <a:rPr lang="zh-CN" altLang="en-US" sz="2400" b="1" dirty="0">
                <a:solidFill>
                  <a:srgbClr val="002060"/>
                </a:solidFill>
                <a:latin typeface="华文新魏" panose="02010800040101010101" pitchFamily="2" charset="-122"/>
                <a:ea typeface="华文新魏" panose="02010800040101010101" pitchFamily="2" charset="-122"/>
              </a:rPr>
              <a:t>也是非电解质！</a:t>
            </a:r>
            <a:endParaRPr lang="zh-CN" altLang="en-US" sz="2400" b="1" baseline="-25000" dirty="0">
              <a:solidFill>
                <a:srgbClr val="002060"/>
              </a:solidFill>
              <a:latin typeface="华文新魏" panose="02010800040101010101" pitchFamily="2" charset="-122"/>
              <a:ea typeface="华文新魏" panose="02010800040101010101" pitchFamily="2" charset="-122"/>
            </a:endParaRPr>
          </a:p>
        </p:txBody>
      </p:sp>
      <p:sp>
        <p:nvSpPr>
          <p:cNvPr id="30" name="文本框 29">
            <a:extLst>
              <a:ext uri="{FF2B5EF4-FFF2-40B4-BE49-F238E27FC236}">
                <a16:creationId xmlns:a16="http://schemas.microsoft.com/office/drawing/2014/main" id="{494FF7F6-049F-9C3C-EFC8-3271C78FD133}"/>
              </a:ext>
            </a:extLst>
          </p:cNvPr>
          <p:cNvSpPr txBox="1"/>
          <p:nvPr/>
        </p:nvSpPr>
        <p:spPr>
          <a:xfrm>
            <a:off x="556590" y="69882"/>
            <a:ext cx="6921826" cy="492443"/>
          </a:xfrm>
          <a:prstGeom prst="rect">
            <a:avLst/>
          </a:prstGeom>
          <a:solidFill>
            <a:srgbClr val="FFFF00"/>
          </a:solidFill>
        </p:spPr>
        <p:txBody>
          <a:bodyPr wrap="square">
            <a:spAutoFit/>
          </a:bodyPr>
          <a:lstStyle/>
          <a:p>
            <a:pPr>
              <a:spcAft>
                <a:spcPts val="0"/>
              </a:spcAft>
            </a:pPr>
            <a:r>
              <a:rPr lang="zh-CN" altLang="en-US" sz="2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电解质</a:t>
            </a:r>
            <a:r>
              <a:rPr lang="zh-CN" altLang="en-US"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：在</a:t>
            </a:r>
            <a:r>
              <a:rPr lang="zh-CN" altLang="en-US"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水溶液</a:t>
            </a:r>
            <a:r>
              <a:rPr lang="zh-CN" altLang="en-US"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或</a:t>
            </a:r>
            <a:r>
              <a:rPr lang="zh-CN" altLang="en-US"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熔融</a:t>
            </a: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状态下</a:t>
            </a:r>
            <a:r>
              <a:rPr lang="zh-CN" altLang="en-US"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能</a:t>
            </a:r>
            <a:r>
              <a:rPr lang="zh-CN" altLang="en-US" sz="2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导电</a:t>
            </a:r>
            <a:r>
              <a:rPr lang="zh-CN" altLang="en-US"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a:t>
            </a:r>
            <a:r>
              <a:rPr lang="zh-CN" altLang="en-US" sz="2600" b="1"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化合物</a:t>
            </a:r>
            <a:r>
              <a:rPr lang="zh-CN" altLang="en-US" sz="26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p:txBody>
      </p:sp>
      <p:sp>
        <p:nvSpPr>
          <p:cNvPr id="32" name="文本框 31">
            <a:extLst>
              <a:ext uri="{FF2B5EF4-FFF2-40B4-BE49-F238E27FC236}">
                <a16:creationId xmlns:a16="http://schemas.microsoft.com/office/drawing/2014/main" id="{8E56DA95-8240-C855-2CE6-A5FF2FD57DE5}"/>
              </a:ext>
            </a:extLst>
          </p:cNvPr>
          <p:cNvSpPr txBox="1"/>
          <p:nvPr/>
        </p:nvSpPr>
        <p:spPr>
          <a:xfrm>
            <a:off x="2307682" y="3198167"/>
            <a:ext cx="1740239" cy="461665"/>
          </a:xfrm>
          <a:prstGeom prst="rect">
            <a:avLst/>
          </a:prstGeom>
          <a:noFill/>
        </p:spPr>
        <p:txBody>
          <a:bodyPr wrap="square">
            <a:spAutoFit/>
          </a:bodyPr>
          <a:lstStyle/>
          <a:p>
            <a:r>
              <a:rPr kumimoji="1" lang="zh-CN" altLang="en-US" sz="2400" b="1" dirty="0">
                <a:solidFill>
                  <a:srgbClr val="FF0000"/>
                </a:solidFill>
                <a:effectLst>
                  <a:outerShdw blurRad="38100" dist="38100" dir="2700000" algn="tl">
                    <a:srgbClr val="000000">
                      <a:alpha val="43137"/>
                    </a:srgbClr>
                  </a:outerShdw>
                </a:effectLst>
                <a:latin typeface="+mn-ea"/>
              </a:rPr>
              <a:t>非自身电离</a:t>
            </a:r>
            <a:endParaRPr lang="zh-CN" altLang="en-US" sz="2400" dirty="0"/>
          </a:p>
        </p:txBody>
      </p:sp>
      <p:sp>
        <p:nvSpPr>
          <p:cNvPr id="2" name="动作按钮: 前进或下一项 1">
            <a:hlinkClick r:id="rId16" action="ppaction://hlinksldjump" highlightClick="1"/>
            <a:extLst>
              <a:ext uri="{FF2B5EF4-FFF2-40B4-BE49-F238E27FC236}">
                <a16:creationId xmlns:a16="http://schemas.microsoft.com/office/drawing/2014/main" id="{96337C7E-20BC-6270-D7F1-606C1D0B6EBB}"/>
              </a:ext>
            </a:extLst>
          </p:cNvPr>
          <p:cNvSpPr/>
          <p:nvPr/>
        </p:nvSpPr>
        <p:spPr>
          <a:xfrm>
            <a:off x="10426330" y="1544496"/>
            <a:ext cx="315159" cy="223736"/>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65239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wipe(left)">
                                      <p:cBhvr>
                                        <p:cTn id="53" dur="500"/>
                                        <p:tgtEl>
                                          <p:spTgt spid="18"/>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21"/>
                                        </p:tgtEl>
                                        <p:attrNameLst>
                                          <p:attrName>style.visibility</p:attrName>
                                        </p:attrNameLst>
                                      </p:cBhvr>
                                      <p:to>
                                        <p:strVal val="visible"/>
                                      </p:to>
                                    </p:set>
                                    <p:anim calcmode="lin" valueType="num">
                                      <p:cBhvr additive="base">
                                        <p:cTn id="58" dur="500" fill="hold"/>
                                        <p:tgtEl>
                                          <p:spTgt spid="21"/>
                                        </p:tgtEl>
                                        <p:attrNameLst>
                                          <p:attrName>ppt_x</p:attrName>
                                        </p:attrNameLst>
                                      </p:cBhvr>
                                      <p:tavLst>
                                        <p:tav tm="0">
                                          <p:val>
                                            <p:strVal val="#ppt_x"/>
                                          </p:val>
                                        </p:tav>
                                        <p:tav tm="100000">
                                          <p:val>
                                            <p:strVal val="#ppt_x"/>
                                          </p:val>
                                        </p:tav>
                                      </p:tavLst>
                                    </p:anim>
                                    <p:anim calcmode="lin" valueType="num">
                                      <p:cBhvr additive="base">
                                        <p:cTn id="59"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23"/>
                                        </p:tgtEl>
                                        <p:attrNameLst>
                                          <p:attrName>style.visibility</p:attrName>
                                        </p:attrNameLst>
                                      </p:cBhvr>
                                      <p:to>
                                        <p:strVal val="visible"/>
                                      </p:to>
                                    </p:set>
                                    <p:anim calcmode="lin" valueType="num">
                                      <p:cBhvr additive="base">
                                        <p:cTn id="64" dur="500" fill="hold"/>
                                        <p:tgtEl>
                                          <p:spTgt spid="23"/>
                                        </p:tgtEl>
                                        <p:attrNameLst>
                                          <p:attrName>ppt_x</p:attrName>
                                        </p:attrNameLst>
                                      </p:cBhvr>
                                      <p:tavLst>
                                        <p:tav tm="0">
                                          <p:val>
                                            <p:strVal val="#ppt_x"/>
                                          </p:val>
                                        </p:tav>
                                        <p:tav tm="100000">
                                          <p:val>
                                            <p:strVal val="#ppt_x"/>
                                          </p:val>
                                        </p:tav>
                                      </p:tavLst>
                                    </p:anim>
                                    <p:anim calcmode="lin" valueType="num">
                                      <p:cBhvr additive="base">
                                        <p:cTn id="65"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24"/>
                                        </p:tgtEl>
                                        <p:attrNameLst>
                                          <p:attrName>style.visibility</p:attrName>
                                        </p:attrNameLst>
                                      </p:cBhvr>
                                      <p:to>
                                        <p:strVal val="visible"/>
                                      </p:to>
                                    </p:set>
                                    <p:anim calcmode="lin" valueType="num">
                                      <p:cBhvr additive="base">
                                        <p:cTn id="70" dur="500" fill="hold"/>
                                        <p:tgtEl>
                                          <p:spTgt spid="24"/>
                                        </p:tgtEl>
                                        <p:attrNameLst>
                                          <p:attrName>ppt_x</p:attrName>
                                        </p:attrNameLst>
                                      </p:cBhvr>
                                      <p:tavLst>
                                        <p:tav tm="0">
                                          <p:val>
                                            <p:strVal val="#ppt_x"/>
                                          </p:val>
                                        </p:tav>
                                        <p:tav tm="100000">
                                          <p:val>
                                            <p:strVal val="#ppt_x"/>
                                          </p:val>
                                        </p:tav>
                                      </p:tavLst>
                                    </p:anim>
                                    <p:anim calcmode="lin" valueType="num">
                                      <p:cBhvr additive="base">
                                        <p:cTn id="71"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grpId="0" nodeType="clickEffect">
                                  <p:stCondLst>
                                    <p:cond delay="0"/>
                                  </p:stCondLst>
                                  <p:childTnLst>
                                    <p:set>
                                      <p:cBhvr>
                                        <p:cTn id="75" dur="1" fill="hold">
                                          <p:stCondLst>
                                            <p:cond delay="0"/>
                                          </p:stCondLst>
                                        </p:cTn>
                                        <p:tgtEl>
                                          <p:spTgt spid="25"/>
                                        </p:tgtEl>
                                        <p:attrNameLst>
                                          <p:attrName>style.visibility</p:attrName>
                                        </p:attrNameLst>
                                      </p:cBhvr>
                                      <p:to>
                                        <p:strVal val="visible"/>
                                      </p:to>
                                    </p:set>
                                    <p:anim calcmode="lin" valueType="num">
                                      <p:cBhvr additive="base">
                                        <p:cTn id="76" dur="500" fill="hold"/>
                                        <p:tgtEl>
                                          <p:spTgt spid="25"/>
                                        </p:tgtEl>
                                        <p:attrNameLst>
                                          <p:attrName>ppt_x</p:attrName>
                                        </p:attrNameLst>
                                      </p:cBhvr>
                                      <p:tavLst>
                                        <p:tav tm="0">
                                          <p:val>
                                            <p:strVal val="#ppt_x"/>
                                          </p:val>
                                        </p:tav>
                                        <p:tav tm="100000">
                                          <p:val>
                                            <p:strVal val="#ppt_x"/>
                                          </p:val>
                                        </p:tav>
                                      </p:tavLst>
                                    </p:anim>
                                    <p:anim calcmode="lin" valueType="num">
                                      <p:cBhvr additive="base">
                                        <p:cTn id="77"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26"/>
                                        </p:tgtEl>
                                        <p:attrNameLst>
                                          <p:attrName>style.visibility</p:attrName>
                                        </p:attrNameLst>
                                      </p:cBhvr>
                                      <p:to>
                                        <p:strVal val="visible"/>
                                      </p:to>
                                    </p:set>
                                    <p:anim calcmode="lin" valueType="num">
                                      <p:cBhvr additive="base">
                                        <p:cTn id="82" dur="500" fill="hold"/>
                                        <p:tgtEl>
                                          <p:spTgt spid="26"/>
                                        </p:tgtEl>
                                        <p:attrNameLst>
                                          <p:attrName>ppt_x</p:attrName>
                                        </p:attrNameLst>
                                      </p:cBhvr>
                                      <p:tavLst>
                                        <p:tav tm="0">
                                          <p:val>
                                            <p:strVal val="#ppt_x"/>
                                          </p:val>
                                        </p:tav>
                                        <p:tav tm="100000">
                                          <p:val>
                                            <p:strVal val="#ppt_x"/>
                                          </p:val>
                                        </p:tav>
                                      </p:tavLst>
                                    </p:anim>
                                    <p:anim calcmode="lin" valueType="num">
                                      <p:cBhvr additive="base">
                                        <p:cTn id="8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grpId="0" nodeType="clickEffect">
                                  <p:stCondLst>
                                    <p:cond delay="0"/>
                                  </p:stCondLst>
                                  <p:childTnLst>
                                    <p:set>
                                      <p:cBhvr>
                                        <p:cTn id="87" dur="1" fill="hold">
                                          <p:stCondLst>
                                            <p:cond delay="0"/>
                                          </p:stCondLst>
                                        </p:cTn>
                                        <p:tgtEl>
                                          <p:spTgt spid="27"/>
                                        </p:tgtEl>
                                        <p:attrNameLst>
                                          <p:attrName>style.visibility</p:attrName>
                                        </p:attrNameLst>
                                      </p:cBhvr>
                                      <p:to>
                                        <p:strVal val="visible"/>
                                      </p:to>
                                    </p:set>
                                    <p:anim calcmode="lin" valueType="num">
                                      <p:cBhvr additive="base">
                                        <p:cTn id="88" dur="500" fill="hold"/>
                                        <p:tgtEl>
                                          <p:spTgt spid="27"/>
                                        </p:tgtEl>
                                        <p:attrNameLst>
                                          <p:attrName>ppt_x</p:attrName>
                                        </p:attrNameLst>
                                      </p:cBhvr>
                                      <p:tavLst>
                                        <p:tav tm="0">
                                          <p:val>
                                            <p:strVal val="#ppt_x"/>
                                          </p:val>
                                        </p:tav>
                                        <p:tav tm="100000">
                                          <p:val>
                                            <p:strVal val="#ppt_x"/>
                                          </p:val>
                                        </p:tav>
                                      </p:tavLst>
                                    </p:anim>
                                    <p:anim calcmode="lin" valueType="num">
                                      <p:cBhvr additive="base">
                                        <p:cTn id="89"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grpId="0" nodeType="clickEffect">
                                  <p:stCondLst>
                                    <p:cond delay="0"/>
                                  </p:stCondLst>
                                  <p:childTnLst>
                                    <p:set>
                                      <p:cBhvr>
                                        <p:cTn id="93" dur="1" fill="hold">
                                          <p:stCondLst>
                                            <p:cond delay="0"/>
                                          </p:stCondLst>
                                        </p:cTn>
                                        <p:tgtEl>
                                          <p:spTgt spid="28"/>
                                        </p:tgtEl>
                                        <p:attrNameLst>
                                          <p:attrName>style.visibility</p:attrName>
                                        </p:attrNameLst>
                                      </p:cBhvr>
                                      <p:to>
                                        <p:strVal val="visible"/>
                                      </p:to>
                                    </p:set>
                                    <p:anim calcmode="lin" valueType="num">
                                      <p:cBhvr additive="base">
                                        <p:cTn id="94" dur="500" fill="hold"/>
                                        <p:tgtEl>
                                          <p:spTgt spid="28"/>
                                        </p:tgtEl>
                                        <p:attrNameLst>
                                          <p:attrName>ppt_x</p:attrName>
                                        </p:attrNameLst>
                                      </p:cBhvr>
                                      <p:tavLst>
                                        <p:tav tm="0">
                                          <p:val>
                                            <p:strVal val="#ppt_x"/>
                                          </p:val>
                                        </p:tav>
                                        <p:tav tm="100000">
                                          <p:val>
                                            <p:strVal val="#ppt_x"/>
                                          </p:val>
                                        </p:tav>
                                      </p:tavLst>
                                    </p:anim>
                                    <p:anim calcmode="lin" valueType="num">
                                      <p:cBhvr additive="base">
                                        <p:cTn id="95"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32"/>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2" presetClass="entr" presetSubtype="4" fill="hold" grpId="0" nodeType="clickEffect">
                                  <p:stCondLst>
                                    <p:cond delay="0"/>
                                  </p:stCondLst>
                                  <p:childTnLst>
                                    <p:set>
                                      <p:cBhvr>
                                        <p:cTn id="103" dur="1" fill="hold">
                                          <p:stCondLst>
                                            <p:cond delay="0"/>
                                          </p:stCondLst>
                                        </p:cTn>
                                        <p:tgtEl>
                                          <p:spTgt spid="29"/>
                                        </p:tgtEl>
                                        <p:attrNameLst>
                                          <p:attrName>style.visibility</p:attrName>
                                        </p:attrNameLst>
                                      </p:cBhvr>
                                      <p:to>
                                        <p:strVal val="visible"/>
                                      </p:to>
                                    </p:set>
                                    <p:anim calcmode="lin" valueType="num">
                                      <p:cBhvr additive="base">
                                        <p:cTn id="104" dur="500" fill="hold"/>
                                        <p:tgtEl>
                                          <p:spTgt spid="29"/>
                                        </p:tgtEl>
                                        <p:attrNameLst>
                                          <p:attrName>ppt_x</p:attrName>
                                        </p:attrNameLst>
                                      </p:cBhvr>
                                      <p:tavLst>
                                        <p:tav tm="0">
                                          <p:val>
                                            <p:strVal val="#ppt_x"/>
                                          </p:val>
                                        </p:tav>
                                        <p:tav tm="100000">
                                          <p:val>
                                            <p:strVal val="#ppt_x"/>
                                          </p:val>
                                        </p:tav>
                                      </p:tavLst>
                                    </p:anim>
                                    <p:anim calcmode="lin" valueType="num">
                                      <p:cBhvr additive="base">
                                        <p:cTn id="105"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4" grpId="0" animBg="1"/>
      <p:bldP spid="16" grpId="0" animBg="1"/>
      <p:bldP spid="17" grpId="0" bldLvl="0" animBg="1"/>
      <p:bldP spid="21" grpId="0" bldLvl="0" animBg="1"/>
      <p:bldP spid="23" grpId="0" bldLvl="0" animBg="1"/>
      <p:bldP spid="24" grpId="0" bldLvl="0" animBg="1"/>
      <p:bldP spid="25" grpId="0" bldLvl="0" animBg="1"/>
      <p:bldP spid="26" grpId="0" bldLvl="0" animBg="1"/>
      <p:bldP spid="27" grpId="0" bldLvl="0" animBg="1"/>
      <p:bldP spid="28" grpId="0" bldLvl="0" animBg="1"/>
      <p:bldP spid="29" grpId="0" bldLvl="0" animBg="1"/>
      <p:bldP spid="32" grpId="0"/>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7EEA0E1-053F-1F42-38FA-ABF5359AAA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737" y="448328"/>
            <a:ext cx="10969086" cy="5767647"/>
          </a:xfrm>
          <a:prstGeom prst="rect">
            <a:avLst/>
          </a:prstGeom>
        </p:spPr>
      </p:pic>
      <p:sp>
        <p:nvSpPr>
          <p:cNvPr id="6" name="矩形: 圆角 5">
            <a:extLst>
              <a:ext uri="{FF2B5EF4-FFF2-40B4-BE49-F238E27FC236}">
                <a16:creationId xmlns:a16="http://schemas.microsoft.com/office/drawing/2014/main" id="{4A5C40A0-E600-3B00-B6EF-7AE6C299F3AC}"/>
              </a:ext>
            </a:extLst>
          </p:cNvPr>
          <p:cNvSpPr/>
          <p:nvPr/>
        </p:nvSpPr>
        <p:spPr>
          <a:xfrm>
            <a:off x="1459149" y="1089499"/>
            <a:ext cx="3472774" cy="50583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8BBE775D-DE77-EBA4-5AF7-374028A5E3B9}"/>
              </a:ext>
            </a:extLst>
          </p:cNvPr>
          <p:cNvSpPr txBox="1"/>
          <p:nvPr/>
        </p:nvSpPr>
        <p:spPr>
          <a:xfrm>
            <a:off x="1459149" y="2136304"/>
            <a:ext cx="8414425" cy="954107"/>
          </a:xfrm>
          <a:prstGeom prst="rect">
            <a:avLst/>
          </a:prstGeom>
          <a:solidFill>
            <a:schemeClr val="accent4">
              <a:lumMod val="20000"/>
              <a:lumOff val="80000"/>
            </a:schemeClr>
          </a:solidFill>
        </p:spPr>
        <p:txBody>
          <a:bodyPr wrap="square">
            <a:spAutoFit/>
          </a:bodyPr>
          <a:lstStyle/>
          <a:p>
            <a:r>
              <a:rPr lang="en-US" altLang="zh-CN" sz="2800" b="1"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sym typeface="+mn-ea"/>
              </a:rPr>
              <a:t>HCl</a:t>
            </a:r>
            <a:r>
              <a:rPr lang="zh-CN" altLang="en-US" sz="2800"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sym typeface="+mn-ea"/>
              </a:rPr>
              <a:t>由</a:t>
            </a:r>
            <a:r>
              <a:rPr lang="zh-CN" altLang="en-US" sz="2800" b="1"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sym typeface="+mn-ea"/>
              </a:rPr>
              <a:t>分子</a:t>
            </a:r>
            <a:r>
              <a:rPr lang="zh-CN" altLang="en-US" sz="2800"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sym typeface="+mn-ea"/>
              </a:rPr>
              <a:t>构成，</a:t>
            </a:r>
            <a:r>
              <a:rPr lang="zh-CN" altLang="en-US" sz="2800" b="1"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sym typeface="+mn-ea"/>
              </a:rPr>
              <a:t>熔化</a:t>
            </a:r>
            <a:r>
              <a:rPr lang="zh-CN" altLang="en-US" sz="2800"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sym typeface="+mn-ea"/>
              </a:rPr>
              <a:t>时（液态</a:t>
            </a:r>
            <a:r>
              <a:rPr lang="en-US" altLang="zh-CN" sz="2800"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sym typeface="+mn-ea"/>
              </a:rPr>
              <a:t>HCl</a:t>
            </a:r>
            <a:r>
              <a:rPr lang="zh-CN" altLang="en-US" sz="2800"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sym typeface="+mn-ea"/>
              </a:rPr>
              <a:t>）</a:t>
            </a:r>
            <a:r>
              <a:rPr lang="zh-CN" altLang="en-US" sz="2800" b="1"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sym typeface="+mn-ea"/>
              </a:rPr>
              <a:t>不能发生电离</a:t>
            </a:r>
            <a:r>
              <a:rPr lang="zh-CN" altLang="en-US" sz="2800"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sym typeface="+mn-ea"/>
              </a:rPr>
              <a:t>而导电。</a:t>
            </a:r>
            <a:endParaRPr lang="zh-CN" altLang="en-US" sz="2800" dirty="0"/>
          </a:p>
        </p:txBody>
      </p:sp>
      <p:sp>
        <p:nvSpPr>
          <p:cNvPr id="9" name="动作按钮: 后退或前一项 8">
            <a:hlinkClick r:id="rId3" action="ppaction://hlinksldjump" highlightClick="1"/>
            <a:extLst>
              <a:ext uri="{FF2B5EF4-FFF2-40B4-BE49-F238E27FC236}">
                <a16:creationId xmlns:a16="http://schemas.microsoft.com/office/drawing/2014/main" id="{D5FE6CFE-90B2-B629-B60B-3A15F64E7801}"/>
              </a:ext>
            </a:extLst>
          </p:cNvPr>
          <p:cNvSpPr/>
          <p:nvPr/>
        </p:nvSpPr>
        <p:spPr>
          <a:xfrm>
            <a:off x="11517549" y="6381345"/>
            <a:ext cx="321013" cy="204281"/>
          </a:xfrm>
          <a:prstGeom prst="actionButtonBackPrevio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80940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EA6B2F5-C094-E8B0-F3F4-7CA9DE24BF1D}"/>
              </a:ext>
            </a:extLst>
          </p:cNvPr>
          <p:cNvSpPr txBox="1"/>
          <p:nvPr/>
        </p:nvSpPr>
        <p:spPr>
          <a:xfrm>
            <a:off x="159177" y="106274"/>
            <a:ext cx="7178619" cy="523220"/>
          </a:xfrm>
          <a:prstGeom prst="rect">
            <a:avLst/>
          </a:prstGeom>
          <a:solidFill>
            <a:srgbClr val="FFFF00"/>
          </a:solidFill>
        </p:spPr>
        <p:txBody>
          <a:bodyPr wrap="square">
            <a:spAutoFit/>
          </a:bodyPr>
          <a:lstStyle/>
          <a:p>
            <a:pPr>
              <a:spcAft>
                <a:spcPts val="0"/>
              </a:spcAft>
            </a:pPr>
            <a:r>
              <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电解质</a:t>
            </a:r>
            <a:r>
              <a:rPr lang="zh-CN" altLang="en-US"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：在</a:t>
            </a:r>
            <a:r>
              <a:rPr lang="zh-CN" altLang="en-US"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水溶液</a:t>
            </a:r>
            <a:r>
              <a:rPr lang="zh-CN" altLang="en-US"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或</a:t>
            </a:r>
            <a:r>
              <a:rPr lang="zh-CN" altLang="en-US"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熔融</a:t>
            </a: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状态下</a:t>
            </a:r>
            <a:r>
              <a:rPr lang="zh-CN" altLang="en-US"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能</a:t>
            </a:r>
            <a:r>
              <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导电</a:t>
            </a:r>
            <a:r>
              <a:rPr lang="zh-CN" altLang="en-US"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a:t>
            </a:r>
            <a:r>
              <a:rPr lang="zh-CN" altLang="en-US" sz="2800" b="1"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化合物</a:t>
            </a:r>
            <a:r>
              <a:rPr lang="zh-CN" altLang="en-US"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p:txBody>
      </p:sp>
      <p:sp>
        <p:nvSpPr>
          <p:cNvPr id="5" name="文本框 4">
            <a:extLst>
              <a:ext uri="{FF2B5EF4-FFF2-40B4-BE49-F238E27FC236}">
                <a16:creationId xmlns:a16="http://schemas.microsoft.com/office/drawing/2014/main" id="{289AE71D-49CD-614E-48BB-A9EF455966F7}"/>
              </a:ext>
            </a:extLst>
          </p:cNvPr>
          <p:cNvSpPr txBox="1"/>
          <p:nvPr/>
        </p:nvSpPr>
        <p:spPr>
          <a:xfrm>
            <a:off x="226859" y="1431337"/>
            <a:ext cx="9452162" cy="969496"/>
          </a:xfrm>
          <a:prstGeom prst="rect">
            <a:avLst/>
          </a:prstGeom>
          <a:solidFill>
            <a:srgbClr val="CCFF99"/>
          </a:solidFill>
          <a:ln w="19050">
            <a:solidFill>
              <a:schemeClr val="tx1"/>
            </a:solidFill>
          </a:ln>
        </p:spPr>
        <p:txBody>
          <a:bodyPr wrap="square">
            <a:spAutoFit/>
          </a:bodyPr>
          <a:lstStyle/>
          <a:p>
            <a:r>
              <a:rPr lang="zh-CN" altLang="en-US" sz="2800"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常见</a:t>
            </a:r>
            <a:r>
              <a:rPr lang="zh-CN" altLang="en-US" sz="2800" b="1"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电解质</a:t>
            </a:r>
            <a:r>
              <a:rPr lang="zh-CN" altLang="en-US" sz="2400"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a:t>
            </a:r>
            <a:r>
              <a:rPr lang="zh-CN" altLang="en-US" sz="2400"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酸、碱、盐、金属氧化物</a:t>
            </a:r>
            <a:endParaRPr lang="en-US" altLang="zh-CN" sz="2400"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a:p>
            <a:pPr>
              <a:spcBef>
                <a:spcPts val="600"/>
              </a:spcBef>
            </a:pPr>
            <a:r>
              <a:rPr lang="zh-CN" altLang="en-US" sz="2400"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常见非电解质：大部分</a:t>
            </a:r>
            <a:r>
              <a:rPr lang="zh-CN" altLang="en-US" sz="2400" b="1"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有机物</a:t>
            </a:r>
            <a:r>
              <a:rPr lang="zh-CN" altLang="en-US" sz="2400"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、非金属</a:t>
            </a:r>
            <a:r>
              <a:rPr lang="zh-CN" altLang="en-US" sz="2400" b="1"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氧化物</a:t>
            </a:r>
            <a:r>
              <a:rPr lang="en-US" altLang="zh-CN" sz="2400"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a:t>
            </a:r>
            <a:r>
              <a:rPr lang="en-US" altLang="zh-CN" sz="2400" b="1"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a:t>
            </a:r>
            <a:r>
              <a:rPr lang="en-US" altLang="zh-CN" sz="2400" b="1" baseline="-25000"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2</a:t>
            </a:r>
            <a:r>
              <a:rPr lang="zh-CN" altLang="en-US" sz="2400" b="1"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a:t>
            </a:r>
            <a:r>
              <a:rPr lang="en-US" altLang="zh-CN" sz="2400" b="1"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a:t>
            </a:r>
            <a:r>
              <a:rPr lang="zh-CN" altLang="en-US" sz="2400"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等</a:t>
            </a:r>
            <a:r>
              <a:rPr lang="en-US" altLang="zh-CN" sz="2400"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a:t>
            </a:r>
            <a:r>
              <a:rPr lang="zh-CN" altLang="en-US" sz="2400"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a:t>
            </a:r>
            <a:r>
              <a:rPr lang="en-US" altLang="zh-CN" sz="2400" b="1"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NH</a:t>
            </a:r>
            <a:r>
              <a:rPr lang="en-US" altLang="zh-CN" sz="2400" b="1" baseline="-25000"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3</a:t>
            </a:r>
            <a:r>
              <a:rPr lang="zh-CN" altLang="en-US" sz="2400"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等</a:t>
            </a:r>
          </a:p>
        </p:txBody>
      </p:sp>
      <p:sp>
        <p:nvSpPr>
          <p:cNvPr id="6" name="文本框 5">
            <a:extLst>
              <a:ext uri="{FF2B5EF4-FFF2-40B4-BE49-F238E27FC236}">
                <a16:creationId xmlns:a16="http://schemas.microsoft.com/office/drawing/2014/main" id="{E3317155-6831-E66E-F841-5DE9DBA3DAC7}"/>
              </a:ext>
            </a:extLst>
          </p:cNvPr>
          <p:cNvSpPr txBox="1"/>
          <p:nvPr/>
        </p:nvSpPr>
        <p:spPr>
          <a:xfrm>
            <a:off x="181773" y="754938"/>
            <a:ext cx="7963419" cy="565604"/>
          </a:xfrm>
          <a:prstGeom prst="rect">
            <a:avLst/>
          </a:prstGeom>
          <a:solidFill>
            <a:srgbClr val="CCFFCC"/>
          </a:solidFill>
        </p:spPr>
        <p:txBody>
          <a:bodyPr wrap="square">
            <a:spAutoFit/>
          </a:bodyPr>
          <a:lstStyle/>
          <a:p>
            <a:pPr>
              <a:lnSpc>
                <a:spcPct val="120000"/>
              </a:lnSpc>
              <a:spcAft>
                <a:spcPts val="0"/>
              </a:spcAft>
            </a:pPr>
            <a:r>
              <a:rPr lang="zh-CN" altLang="en-US" sz="2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非电解质</a:t>
            </a: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在</a:t>
            </a:r>
            <a:r>
              <a:rPr lang="zh-CN" altLang="en-US"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水溶液</a:t>
            </a: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和</a:t>
            </a:r>
            <a:r>
              <a:rPr lang="zh-CN" altLang="en-US"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熔融</a:t>
            </a: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状态下均</a:t>
            </a:r>
            <a:r>
              <a:rPr lang="zh-CN" altLang="en-US"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不能导电</a:t>
            </a: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的</a:t>
            </a:r>
            <a:r>
              <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化合物</a:t>
            </a:r>
            <a:endPar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endParaRPr>
          </a:p>
        </p:txBody>
      </p:sp>
      <p:sp>
        <p:nvSpPr>
          <p:cNvPr id="7" name="矩形 35">
            <a:extLst>
              <a:ext uri="{FF2B5EF4-FFF2-40B4-BE49-F238E27FC236}">
                <a16:creationId xmlns:a16="http://schemas.microsoft.com/office/drawing/2014/main" id="{87E9B9E6-E09A-C2A6-9BEC-5906B82193D3}"/>
              </a:ext>
            </a:extLst>
          </p:cNvPr>
          <p:cNvSpPr/>
          <p:nvPr/>
        </p:nvSpPr>
        <p:spPr>
          <a:xfrm>
            <a:off x="181773" y="2634968"/>
            <a:ext cx="10249419" cy="1688860"/>
          </a:xfrm>
          <a:prstGeom prst="rect">
            <a:avLst/>
          </a:prstGeom>
          <a:noFill/>
          <a:ln w="9525">
            <a:solidFill>
              <a:schemeClr val="tx1"/>
            </a:solidFill>
          </a:ln>
        </p:spPr>
        <p:txBody>
          <a:bodyPr wrap="square" anchor="t" anchorCtr="0">
            <a:spAutoFit/>
          </a:bodyPr>
          <a:lstStyle/>
          <a:p>
            <a:pPr algn="just">
              <a:lnSpc>
                <a:spcPct val="150000"/>
              </a:lnSpc>
              <a:spcAft>
                <a:spcPts val="1000"/>
              </a:spcAft>
            </a:pPr>
            <a:r>
              <a:rPr lang="zh-CN" altLang="en-US" sz="2400" dirty="0">
                <a:solidFill>
                  <a:srgbClr val="FF0000"/>
                </a:solidFill>
                <a:latin typeface="Times New Roman" panose="02020603050405020304" pitchFamily="18" charset="0"/>
                <a:ea typeface="微软雅黑" panose="020B0503020204020204" charset="-122"/>
              </a:rPr>
              <a:t>【练习</a:t>
            </a:r>
            <a:r>
              <a:rPr lang="en-US" altLang="zh-CN" sz="2400" dirty="0">
                <a:solidFill>
                  <a:srgbClr val="FF0000"/>
                </a:solidFill>
                <a:latin typeface="Times New Roman" panose="02020603050405020304" pitchFamily="18" charset="0"/>
                <a:ea typeface="微软雅黑" panose="020B0503020204020204" charset="-122"/>
              </a:rPr>
              <a:t>1</a:t>
            </a:r>
            <a:r>
              <a:rPr lang="zh-CN" altLang="en-US" sz="2400" dirty="0">
                <a:solidFill>
                  <a:srgbClr val="FF0000"/>
                </a:solidFill>
                <a:latin typeface="Times New Roman" panose="02020603050405020304" pitchFamily="18" charset="0"/>
                <a:ea typeface="微软雅黑" panose="020B0503020204020204" charset="-122"/>
              </a:rPr>
              <a:t>】</a:t>
            </a:r>
            <a:r>
              <a:rPr lang="zh-CN" altLang="en-US" sz="2400" dirty="0">
                <a:latin typeface="Times New Roman" panose="02020603050405020304" pitchFamily="18" charset="0"/>
                <a:ea typeface="微软雅黑" panose="020B0503020204020204" charset="-122"/>
              </a:rPr>
              <a:t>下列物质中：①氢氧化钠固体</a:t>
            </a:r>
            <a:r>
              <a:rPr lang="en-US" altLang="zh-CN" sz="2400" dirty="0">
                <a:latin typeface="Times New Roman" panose="02020603050405020304" pitchFamily="18" charset="0"/>
                <a:ea typeface="微软雅黑" panose="020B0503020204020204" charset="-122"/>
              </a:rPr>
              <a:t>  </a:t>
            </a:r>
            <a:r>
              <a:rPr lang="zh-CN" altLang="en-US" sz="2400" dirty="0">
                <a:latin typeface="Times New Roman" panose="02020603050405020304" pitchFamily="18" charset="0"/>
                <a:ea typeface="微软雅黑" panose="020B0503020204020204" charset="-122"/>
              </a:rPr>
              <a:t>②铜</a:t>
            </a:r>
            <a:r>
              <a:rPr lang="en-US" altLang="zh-CN" sz="2400" dirty="0">
                <a:latin typeface="Times New Roman" panose="02020603050405020304" pitchFamily="18" charset="0"/>
                <a:ea typeface="微软雅黑" panose="020B0503020204020204" charset="-122"/>
              </a:rPr>
              <a:t>   </a:t>
            </a:r>
            <a:r>
              <a:rPr lang="zh-CN" altLang="en-US" sz="2400" dirty="0">
                <a:latin typeface="Times New Roman" panose="02020603050405020304" pitchFamily="18" charset="0"/>
                <a:ea typeface="微软雅黑" panose="020B0503020204020204" charset="-122"/>
              </a:rPr>
              <a:t>③氢氧化钠溶液</a:t>
            </a:r>
            <a:r>
              <a:rPr lang="en-US" altLang="zh-CN" sz="2400" dirty="0">
                <a:latin typeface="Times New Roman" panose="02020603050405020304" pitchFamily="18" charset="0"/>
                <a:ea typeface="微软雅黑" panose="020B0503020204020204" charset="-122"/>
              </a:rPr>
              <a:t>   </a:t>
            </a:r>
            <a:r>
              <a:rPr lang="zh-CN" altLang="en-US" sz="2400" dirty="0">
                <a:latin typeface="Times New Roman" panose="02020603050405020304" pitchFamily="18" charset="0"/>
                <a:ea typeface="微软雅黑" panose="020B0503020204020204" charset="-122"/>
              </a:rPr>
              <a:t>④盐酸</a:t>
            </a:r>
            <a:r>
              <a:rPr lang="en-US" altLang="zh-CN" sz="2400" dirty="0">
                <a:latin typeface="Times New Roman" panose="02020603050405020304" pitchFamily="18" charset="0"/>
                <a:ea typeface="微软雅黑" panose="020B0503020204020204" charset="-122"/>
              </a:rPr>
              <a:t>   </a:t>
            </a:r>
            <a:r>
              <a:rPr lang="zh-CN" altLang="en-US" sz="2400" dirty="0">
                <a:latin typeface="Times New Roman" panose="02020603050405020304" pitchFamily="18" charset="0"/>
                <a:ea typeface="微软雅黑" panose="020B0503020204020204" charset="-122"/>
              </a:rPr>
              <a:t>⑤熔融的碳酸钾</a:t>
            </a:r>
            <a:r>
              <a:rPr lang="en-US" altLang="zh-CN" sz="2400" dirty="0">
                <a:latin typeface="Times New Roman" panose="02020603050405020304" pitchFamily="18" charset="0"/>
                <a:ea typeface="微软雅黑" panose="020B0503020204020204" charset="-122"/>
              </a:rPr>
              <a:t>  </a:t>
            </a:r>
            <a:r>
              <a:rPr lang="zh-CN" altLang="en-US" sz="2400" dirty="0">
                <a:latin typeface="Times New Roman" panose="02020603050405020304" pitchFamily="18" charset="0"/>
                <a:ea typeface="微软雅黑" panose="020B0503020204020204" charset="-122"/>
              </a:rPr>
              <a:t>⑥硫酸钡</a:t>
            </a:r>
            <a:r>
              <a:rPr lang="en-US" altLang="zh-CN" sz="2400" dirty="0">
                <a:latin typeface="Times New Roman" panose="02020603050405020304" pitchFamily="18" charset="0"/>
                <a:ea typeface="微软雅黑" panose="020B0503020204020204" charset="-122"/>
              </a:rPr>
              <a:t>  </a:t>
            </a:r>
            <a:r>
              <a:rPr lang="zh-CN" altLang="en-US" sz="2400" dirty="0">
                <a:latin typeface="Times New Roman" panose="02020603050405020304" pitchFamily="18" charset="0"/>
                <a:ea typeface="微软雅黑" panose="020B0503020204020204" charset="-122"/>
              </a:rPr>
              <a:t>⑦蔗糖</a:t>
            </a:r>
            <a:r>
              <a:rPr lang="en-US" altLang="zh-CN" sz="2400" dirty="0">
                <a:latin typeface="Times New Roman" panose="02020603050405020304" pitchFamily="18" charset="0"/>
                <a:ea typeface="微软雅黑" panose="020B0503020204020204" charset="-122"/>
              </a:rPr>
              <a:t>   </a:t>
            </a:r>
            <a:r>
              <a:rPr lang="zh-CN" altLang="en-US" sz="2400" dirty="0">
                <a:latin typeface="Times New Roman" panose="02020603050405020304" pitchFamily="18" charset="0"/>
                <a:ea typeface="微软雅黑" panose="020B0503020204020204" charset="-122"/>
              </a:rPr>
              <a:t>⑧二氧化碳</a:t>
            </a:r>
            <a:r>
              <a:rPr lang="en-US" altLang="zh-CN" sz="2400" dirty="0">
                <a:latin typeface="Times New Roman" panose="02020603050405020304" pitchFamily="18" charset="0"/>
                <a:ea typeface="微软雅黑" panose="020B0503020204020204" charset="-122"/>
              </a:rPr>
              <a:t>  </a:t>
            </a:r>
            <a:r>
              <a:rPr lang="zh-CN" altLang="en-US" sz="2400" dirty="0">
                <a:latin typeface="Times New Roman" panose="02020603050405020304" pitchFamily="18" charset="0"/>
                <a:ea typeface="微软雅黑" panose="020B0503020204020204" charset="-122"/>
              </a:rPr>
              <a:t>⑨氨气</a:t>
            </a:r>
            <a:r>
              <a:rPr lang="en-US" altLang="zh-CN" sz="2400" dirty="0">
                <a:latin typeface="Times New Roman" panose="02020603050405020304" pitchFamily="18" charset="0"/>
                <a:ea typeface="微软雅黑" panose="020B0503020204020204" charset="-122"/>
              </a:rPr>
              <a:t>   </a:t>
            </a:r>
            <a:r>
              <a:rPr lang="zh-CN" altLang="en-US" sz="2400" dirty="0">
                <a:latin typeface="Times New Roman" panose="02020603050405020304" pitchFamily="18" charset="0"/>
                <a:ea typeface="微软雅黑" panose="020B0503020204020204" charset="-122"/>
              </a:rPr>
              <a:t>⑩醋酸   哪些物质会导电？属于电解质的是哪些？属于非电解质的是哪些？</a:t>
            </a:r>
          </a:p>
        </p:txBody>
      </p:sp>
      <p:sp>
        <p:nvSpPr>
          <p:cNvPr id="8" name="矩形 49">
            <a:extLst>
              <a:ext uri="{FF2B5EF4-FFF2-40B4-BE49-F238E27FC236}">
                <a16:creationId xmlns:a16="http://schemas.microsoft.com/office/drawing/2014/main" id="{77F1F4EF-E06E-AD6F-70D3-8F7987FE561C}"/>
              </a:ext>
            </a:extLst>
          </p:cNvPr>
          <p:cNvSpPr/>
          <p:nvPr/>
        </p:nvSpPr>
        <p:spPr>
          <a:xfrm>
            <a:off x="258291" y="5571423"/>
            <a:ext cx="1416050" cy="461963"/>
          </a:xfrm>
          <a:prstGeom prst="rect">
            <a:avLst/>
          </a:prstGeom>
          <a:noFill/>
          <a:ln w="9525">
            <a:noFill/>
          </a:ln>
        </p:spPr>
        <p:txBody>
          <a:bodyPr wrap="none" anchor="t" anchorCtr="0">
            <a:spAutoFit/>
          </a:bodyPr>
          <a:lstStyle/>
          <a:p>
            <a:r>
              <a:rPr lang="zh-CN" altLang="en-US" sz="2400" dirty="0">
                <a:solidFill>
                  <a:srgbClr val="EC5463"/>
                </a:solidFill>
                <a:latin typeface="微软雅黑" panose="020B0503020204020204" charset="-122"/>
                <a:ea typeface="微软雅黑" panose="020B0503020204020204" charset="-122"/>
              </a:rPr>
              <a:t>电解质：</a:t>
            </a:r>
            <a:endParaRPr lang="zh-CN" altLang="en-US" sz="2400" dirty="0">
              <a:latin typeface="微软雅黑" panose="020B0503020204020204" charset="-122"/>
              <a:ea typeface="微软雅黑" panose="020B0503020204020204" charset="-122"/>
            </a:endParaRPr>
          </a:p>
        </p:txBody>
      </p:sp>
      <p:sp>
        <p:nvSpPr>
          <p:cNvPr id="9" name="矩形 50">
            <a:extLst>
              <a:ext uri="{FF2B5EF4-FFF2-40B4-BE49-F238E27FC236}">
                <a16:creationId xmlns:a16="http://schemas.microsoft.com/office/drawing/2014/main" id="{D98EC6AF-97CB-C14B-A462-AA206E941CB9}"/>
              </a:ext>
            </a:extLst>
          </p:cNvPr>
          <p:cNvSpPr/>
          <p:nvPr/>
        </p:nvSpPr>
        <p:spPr>
          <a:xfrm>
            <a:off x="3975744" y="5593115"/>
            <a:ext cx="1724025" cy="461963"/>
          </a:xfrm>
          <a:prstGeom prst="rect">
            <a:avLst/>
          </a:prstGeom>
          <a:noFill/>
          <a:ln w="9525">
            <a:noFill/>
          </a:ln>
        </p:spPr>
        <p:txBody>
          <a:bodyPr wrap="none" anchor="t" anchorCtr="0">
            <a:spAutoFit/>
          </a:bodyPr>
          <a:lstStyle/>
          <a:p>
            <a:r>
              <a:rPr lang="zh-CN" altLang="en-US" sz="2400" dirty="0">
                <a:solidFill>
                  <a:srgbClr val="EC5463"/>
                </a:solidFill>
                <a:latin typeface="微软雅黑" panose="020B0503020204020204" charset="-122"/>
                <a:ea typeface="微软雅黑" panose="020B0503020204020204" charset="-122"/>
              </a:rPr>
              <a:t>非电解质：</a:t>
            </a:r>
            <a:endParaRPr lang="zh-CN" altLang="en-US" sz="2400" dirty="0">
              <a:latin typeface="微软雅黑" panose="020B0503020204020204" charset="-122"/>
              <a:ea typeface="微软雅黑" panose="020B0503020204020204" charset="-122"/>
            </a:endParaRPr>
          </a:p>
        </p:txBody>
      </p:sp>
      <p:sp>
        <p:nvSpPr>
          <p:cNvPr id="10" name="矩形 9">
            <a:extLst>
              <a:ext uri="{FF2B5EF4-FFF2-40B4-BE49-F238E27FC236}">
                <a16:creationId xmlns:a16="http://schemas.microsoft.com/office/drawing/2014/main" id="{3D0B3637-797F-1048-3C9F-8A0F008211CD}"/>
              </a:ext>
            </a:extLst>
          </p:cNvPr>
          <p:cNvSpPr/>
          <p:nvPr/>
        </p:nvSpPr>
        <p:spPr>
          <a:xfrm>
            <a:off x="1561628" y="5571423"/>
            <a:ext cx="492125" cy="461963"/>
          </a:xfrm>
          <a:prstGeom prst="rect">
            <a:avLst/>
          </a:prstGeom>
          <a:noFill/>
          <a:ln w="9525">
            <a:noFill/>
          </a:ln>
        </p:spPr>
        <p:txBody>
          <a:bodyPr wrap="none" anchor="t" anchorCtr="0">
            <a:spAutoFit/>
          </a:bodyPr>
          <a:lstStyle/>
          <a:p>
            <a:r>
              <a:rPr lang="zh-CN" altLang="en-US" sz="2400">
                <a:solidFill>
                  <a:srgbClr val="EC5463"/>
                </a:solidFill>
                <a:latin typeface="微软雅黑" panose="020B0503020204020204" charset="-122"/>
                <a:ea typeface="微软雅黑" panose="020B0503020204020204" charset="-122"/>
              </a:rPr>
              <a:t>①</a:t>
            </a:r>
          </a:p>
        </p:txBody>
      </p:sp>
      <p:sp>
        <p:nvSpPr>
          <p:cNvPr id="11" name="矩形 10">
            <a:extLst>
              <a:ext uri="{FF2B5EF4-FFF2-40B4-BE49-F238E27FC236}">
                <a16:creationId xmlns:a16="http://schemas.microsoft.com/office/drawing/2014/main" id="{90A9C1EF-3596-62BD-4E6B-9809DAF33250}"/>
              </a:ext>
            </a:extLst>
          </p:cNvPr>
          <p:cNvSpPr/>
          <p:nvPr/>
        </p:nvSpPr>
        <p:spPr>
          <a:xfrm>
            <a:off x="1942628" y="5571423"/>
            <a:ext cx="492125" cy="461963"/>
          </a:xfrm>
          <a:prstGeom prst="rect">
            <a:avLst/>
          </a:prstGeom>
          <a:noFill/>
          <a:ln w="9525">
            <a:noFill/>
          </a:ln>
        </p:spPr>
        <p:txBody>
          <a:bodyPr wrap="none" anchor="t" anchorCtr="0">
            <a:spAutoFit/>
          </a:bodyPr>
          <a:lstStyle/>
          <a:p>
            <a:r>
              <a:rPr lang="zh-CN" altLang="en-US" sz="2400" dirty="0">
                <a:solidFill>
                  <a:srgbClr val="EC5463"/>
                </a:solidFill>
                <a:latin typeface="微软雅黑" panose="020B0503020204020204" charset="-122"/>
                <a:ea typeface="微软雅黑" panose="020B0503020204020204" charset="-122"/>
              </a:rPr>
              <a:t>⑤</a:t>
            </a:r>
          </a:p>
        </p:txBody>
      </p:sp>
      <p:sp>
        <p:nvSpPr>
          <p:cNvPr id="12" name="矩形 11">
            <a:extLst>
              <a:ext uri="{FF2B5EF4-FFF2-40B4-BE49-F238E27FC236}">
                <a16:creationId xmlns:a16="http://schemas.microsoft.com/office/drawing/2014/main" id="{AD8C8D25-74E4-81AC-BDD6-EE7A7A1E7770}"/>
              </a:ext>
            </a:extLst>
          </p:cNvPr>
          <p:cNvSpPr/>
          <p:nvPr/>
        </p:nvSpPr>
        <p:spPr>
          <a:xfrm>
            <a:off x="2322041" y="5571423"/>
            <a:ext cx="492125" cy="461963"/>
          </a:xfrm>
          <a:prstGeom prst="rect">
            <a:avLst/>
          </a:prstGeom>
          <a:noFill/>
          <a:ln w="9525">
            <a:noFill/>
          </a:ln>
        </p:spPr>
        <p:txBody>
          <a:bodyPr wrap="none" anchor="t" anchorCtr="0">
            <a:spAutoFit/>
          </a:bodyPr>
          <a:lstStyle/>
          <a:p>
            <a:r>
              <a:rPr lang="zh-CN" altLang="en-US" sz="2400">
                <a:solidFill>
                  <a:srgbClr val="EC5463"/>
                </a:solidFill>
                <a:latin typeface="微软雅黑" panose="020B0503020204020204" charset="-122"/>
                <a:ea typeface="微软雅黑" panose="020B0503020204020204" charset="-122"/>
              </a:rPr>
              <a:t>⑥</a:t>
            </a:r>
          </a:p>
        </p:txBody>
      </p:sp>
      <p:sp>
        <p:nvSpPr>
          <p:cNvPr id="13" name="矩形 12">
            <a:extLst>
              <a:ext uri="{FF2B5EF4-FFF2-40B4-BE49-F238E27FC236}">
                <a16:creationId xmlns:a16="http://schemas.microsoft.com/office/drawing/2014/main" id="{AF1B3E74-877F-2BEC-2C10-8F46C28ED634}"/>
              </a:ext>
            </a:extLst>
          </p:cNvPr>
          <p:cNvSpPr/>
          <p:nvPr/>
        </p:nvSpPr>
        <p:spPr>
          <a:xfrm>
            <a:off x="5552603" y="5571423"/>
            <a:ext cx="492125" cy="461963"/>
          </a:xfrm>
          <a:prstGeom prst="rect">
            <a:avLst/>
          </a:prstGeom>
          <a:noFill/>
          <a:ln w="9525">
            <a:noFill/>
          </a:ln>
        </p:spPr>
        <p:txBody>
          <a:bodyPr wrap="none" anchor="t" anchorCtr="0">
            <a:spAutoFit/>
          </a:bodyPr>
          <a:lstStyle/>
          <a:p>
            <a:r>
              <a:rPr lang="zh-CN" altLang="en-US" sz="2400">
                <a:solidFill>
                  <a:srgbClr val="EC5463"/>
                </a:solidFill>
                <a:latin typeface="微软雅黑" panose="020B0503020204020204" charset="-122"/>
                <a:ea typeface="微软雅黑" panose="020B0503020204020204" charset="-122"/>
              </a:rPr>
              <a:t>⑦</a:t>
            </a:r>
          </a:p>
        </p:txBody>
      </p:sp>
      <p:sp>
        <p:nvSpPr>
          <p:cNvPr id="14" name="矩形 13">
            <a:extLst>
              <a:ext uri="{FF2B5EF4-FFF2-40B4-BE49-F238E27FC236}">
                <a16:creationId xmlns:a16="http://schemas.microsoft.com/office/drawing/2014/main" id="{F8323C16-C928-A206-5B68-ABE66BD69C6C}"/>
              </a:ext>
            </a:extLst>
          </p:cNvPr>
          <p:cNvSpPr/>
          <p:nvPr/>
        </p:nvSpPr>
        <p:spPr>
          <a:xfrm>
            <a:off x="5951066" y="5571423"/>
            <a:ext cx="492125" cy="461963"/>
          </a:xfrm>
          <a:prstGeom prst="rect">
            <a:avLst/>
          </a:prstGeom>
          <a:noFill/>
          <a:ln w="9525">
            <a:noFill/>
          </a:ln>
        </p:spPr>
        <p:txBody>
          <a:bodyPr wrap="none" anchor="t" anchorCtr="0">
            <a:spAutoFit/>
          </a:bodyPr>
          <a:lstStyle/>
          <a:p>
            <a:r>
              <a:rPr lang="zh-CN" altLang="en-US" sz="2400" dirty="0">
                <a:solidFill>
                  <a:srgbClr val="EC5463"/>
                </a:solidFill>
                <a:latin typeface="微软雅黑" panose="020B0503020204020204" charset="-122"/>
                <a:ea typeface="微软雅黑" panose="020B0503020204020204" charset="-122"/>
              </a:rPr>
              <a:t>⑧</a:t>
            </a:r>
          </a:p>
        </p:txBody>
      </p:sp>
      <p:sp>
        <p:nvSpPr>
          <p:cNvPr id="15" name="矩形 14">
            <a:extLst>
              <a:ext uri="{FF2B5EF4-FFF2-40B4-BE49-F238E27FC236}">
                <a16:creationId xmlns:a16="http://schemas.microsoft.com/office/drawing/2014/main" id="{0EFFA418-7A4C-9612-55B4-11E74B31926E}"/>
              </a:ext>
            </a:extLst>
          </p:cNvPr>
          <p:cNvSpPr/>
          <p:nvPr/>
        </p:nvSpPr>
        <p:spPr>
          <a:xfrm>
            <a:off x="6347941" y="5571423"/>
            <a:ext cx="493712" cy="461963"/>
          </a:xfrm>
          <a:prstGeom prst="rect">
            <a:avLst/>
          </a:prstGeom>
          <a:noFill/>
          <a:ln w="9525">
            <a:noFill/>
          </a:ln>
        </p:spPr>
        <p:txBody>
          <a:bodyPr wrap="none" anchor="t" anchorCtr="0">
            <a:spAutoFit/>
          </a:bodyPr>
          <a:lstStyle/>
          <a:p>
            <a:r>
              <a:rPr lang="zh-CN" altLang="en-US" sz="2400" dirty="0">
                <a:solidFill>
                  <a:srgbClr val="EC5463"/>
                </a:solidFill>
                <a:latin typeface="微软雅黑" panose="020B0503020204020204" charset="-122"/>
                <a:ea typeface="微软雅黑" panose="020B0503020204020204" charset="-122"/>
              </a:rPr>
              <a:t>⑨</a:t>
            </a:r>
          </a:p>
        </p:txBody>
      </p:sp>
      <p:sp>
        <p:nvSpPr>
          <p:cNvPr id="16" name="矩形 15">
            <a:extLst>
              <a:ext uri="{FF2B5EF4-FFF2-40B4-BE49-F238E27FC236}">
                <a16:creationId xmlns:a16="http://schemas.microsoft.com/office/drawing/2014/main" id="{B4355B0B-4324-0AE0-24CA-6E93186DD7C6}"/>
              </a:ext>
            </a:extLst>
          </p:cNvPr>
          <p:cNvSpPr/>
          <p:nvPr/>
        </p:nvSpPr>
        <p:spPr>
          <a:xfrm>
            <a:off x="2701453" y="5571423"/>
            <a:ext cx="493713" cy="461963"/>
          </a:xfrm>
          <a:prstGeom prst="rect">
            <a:avLst/>
          </a:prstGeom>
          <a:noFill/>
          <a:ln w="9525">
            <a:noFill/>
          </a:ln>
        </p:spPr>
        <p:txBody>
          <a:bodyPr wrap="none" anchor="t" anchorCtr="0">
            <a:spAutoFit/>
          </a:bodyPr>
          <a:lstStyle/>
          <a:p>
            <a:r>
              <a:rPr lang="zh-CN" altLang="en-US" sz="2400">
                <a:solidFill>
                  <a:srgbClr val="EC5463"/>
                </a:solidFill>
                <a:latin typeface="微软雅黑" panose="020B0503020204020204" charset="-122"/>
                <a:ea typeface="微软雅黑" panose="020B0503020204020204" charset="-122"/>
              </a:rPr>
              <a:t>⑩</a:t>
            </a:r>
          </a:p>
        </p:txBody>
      </p:sp>
      <p:sp>
        <p:nvSpPr>
          <p:cNvPr id="17" name="文本框 16">
            <a:extLst>
              <a:ext uri="{FF2B5EF4-FFF2-40B4-BE49-F238E27FC236}">
                <a16:creationId xmlns:a16="http://schemas.microsoft.com/office/drawing/2014/main" id="{B1FEE950-C723-4757-1AE3-3C04B040D3A9}"/>
              </a:ext>
            </a:extLst>
          </p:cNvPr>
          <p:cNvSpPr txBox="1"/>
          <p:nvPr/>
        </p:nvSpPr>
        <p:spPr>
          <a:xfrm>
            <a:off x="258291" y="4751003"/>
            <a:ext cx="1652905" cy="460375"/>
          </a:xfrm>
          <a:prstGeom prst="rect">
            <a:avLst/>
          </a:prstGeom>
          <a:noFill/>
        </p:spPr>
        <p:txBody>
          <a:bodyPr wrap="square" rtlCol="0" anchor="t">
            <a:spAutoFit/>
          </a:bodyPr>
          <a:lstStyle/>
          <a:p>
            <a:r>
              <a:rPr lang="zh-CN" altLang="en-US" sz="2400" dirty="0">
                <a:solidFill>
                  <a:srgbClr val="FF0000"/>
                </a:solidFill>
                <a:latin typeface="Times New Roman" panose="02020603050405020304" pitchFamily="18" charset="0"/>
                <a:ea typeface="微软雅黑" panose="020B0503020204020204" charset="-122"/>
                <a:sym typeface="+mn-ea"/>
              </a:rPr>
              <a:t>能导电：</a:t>
            </a:r>
          </a:p>
        </p:txBody>
      </p:sp>
      <p:sp>
        <p:nvSpPr>
          <p:cNvPr id="18" name="文本框 17">
            <a:extLst>
              <a:ext uri="{FF2B5EF4-FFF2-40B4-BE49-F238E27FC236}">
                <a16:creationId xmlns:a16="http://schemas.microsoft.com/office/drawing/2014/main" id="{0A4D69B7-6DB8-5E53-3FDB-86832B501F9E}"/>
              </a:ext>
            </a:extLst>
          </p:cNvPr>
          <p:cNvSpPr txBox="1"/>
          <p:nvPr/>
        </p:nvSpPr>
        <p:spPr>
          <a:xfrm>
            <a:off x="1575916" y="4752908"/>
            <a:ext cx="1973580" cy="460375"/>
          </a:xfrm>
          <a:prstGeom prst="rect">
            <a:avLst/>
          </a:prstGeom>
          <a:noFill/>
        </p:spPr>
        <p:txBody>
          <a:bodyPr wrap="square" rtlCol="0">
            <a:spAutoFit/>
          </a:bodyPr>
          <a:lstStyle/>
          <a:p>
            <a:r>
              <a:rPr lang="zh-CN" altLang="en-US" sz="2400">
                <a:solidFill>
                  <a:srgbClr val="FF0000"/>
                </a:solidFill>
              </a:rPr>
              <a:t>②③④⑤</a:t>
            </a:r>
          </a:p>
        </p:txBody>
      </p:sp>
      <p:sp>
        <p:nvSpPr>
          <p:cNvPr id="19" name="AutoShape 3">
            <a:extLst>
              <a:ext uri="{FF2B5EF4-FFF2-40B4-BE49-F238E27FC236}">
                <a16:creationId xmlns:a16="http://schemas.microsoft.com/office/drawing/2014/main" id="{0CCE8687-573D-06CE-63A6-61AD60A9702E}"/>
              </a:ext>
            </a:extLst>
          </p:cNvPr>
          <p:cNvSpPr>
            <a:spLocks noChangeArrowheads="1"/>
          </p:cNvSpPr>
          <p:nvPr>
            <p:custDataLst>
              <p:tags r:id="rId1"/>
            </p:custDataLst>
          </p:nvPr>
        </p:nvSpPr>
        <p:spPr bwMode="auto">
          <a:xfrm>
            <a:off x="3549496" y="4557963"/>
            <a:ext cx="3479800" cy="818515"/>
          </a:xfrm>
          <a:prstGeom prst="wedgeRoundRectCallout">
            <a:avLst>
              <a:gd name="adj1" fmla="val -66770"/>
              <a:gd name="adj2" fmla="val 10589"/>
              <a:gd name="adj3" fmla="val 16667"/>
            </a:avLst>
          </a:prstGeom>
          <a:noFill/>
          <a:ln w="9525">
            <a:solidFill>
              <a:schemeClr val="tx1"/>
            </a:solidFill>
            <a:miter lim="800000"/>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2400" b="1" dirty="0">
                <a:solidFill>
                  <a:srgbClr val="1D41D5"/>
                </a:solidFill>
                <a:latin typeface="华文新魏" panose="02010800040101010101" pitchFamily="2" charset="-122"/>
                <a:ea typeface="华文新魏" panose="02010800040101010101" pitchFamily="2" charset="-122"/>
              </a:rPr>
              <a:t>导电性关键看有无自由移动的离子或自由电子</a:t>
            </a:r>
          </a:p>
        </p:txBody>
      </p:sp>
      <p:sp>
        <p:nvSpPr>
          <p:cNvPr id="21" name="文本框 20">
            <a:extLst>
              <a:ext uri="{FF2B5EF4-FFF2-40B4-BE49-F238E27FC236}">
                <a16:creationId xmlns:a16="http://schemas.microsoft.com/office/drawing/2014/main" id="{937F4F10-C54C-EEC6-43F0-C7CB1E3942CC}"/>
              </a:ext>
            </a:extLst>
          </p:cNvPr>
          <p:cNvSpPr txBox="1"/>
          <p:nvPr/>
        </p:nvSpPr>
        <p:spPr>
          <a:xfrm>
            <a:off x="7179072" y="4594158"/>
            <a:ext cx="4491990" cy="977265"/>
          </a:xfrm>
          <a:prstGeom prst="rect">
            <a:avLst/>
          </a:prstGeom>
          <a:solidFill>
            <a:schemeClr val="accent4">
              <a:lumMod val="20000"/>
              <a:lumOff val="80000"/>
            </a:schemeClr>
          </a:solidFill>
        </p:spPr>
        <p:txBody>
          <a:bodyPr wrap="square" rtlCol="0">
            <a:spAutoFit/>
          </a:bodyPr>
          <a:lstStyle/>
          <a:p>
            <a:pPr algn="ctr">
              <a:lnSpc>
                <a:spcPct val="120000"/>
              </a:lnSpc>
              <a:spcBef>
                <a:spcPts val="0"/>
              </a:spcBef>
              <a:spcAft>
                <a:spcPts val="0"/>
              </a:spcAft>
            </a:pPr>
            <a:r>
              <a:rPr lang="zh-CN" altLang="en-US" sz="2400" dirty="0"/>
              <a:t>电解质本身不一定能导电</a:t>
            </a:r>
          </a:p>
          <a:p>
            <a:pPr algn="ctr">
              <a:lnSpc>
                <a:spcPct val="120000"/>
              </a:lnSpc>
              <a:spcBef>
                <a:spcPts val="0"/>
              </a:spcBef>
              <a:spcAft>
                <a:spcPts val="0"/>
              </a:spcAft>
            </a:pPr>
            <a:r>
              <a:rPr lang="zh-CN" altLang="en-US" sz="2400" dirty="0"/>
              <a:t>能导电的物质不一定是电解质</a:t>
            </a:r>
          </a:p>
        </p:txBody>
      </p:sp>
      <p:sp>
        <p:nvSpPr>
          <p:cNvPr id="2" name="矩形: 圆角 1">
            <a:extLst>
              <a:ext uri="{FF2B5EF4-FFF2-40B4-BE49-F238E27FC236}">
                <a16:creationId xmlns:a16="http://schemas.microsoft.com/office/drawing/2014/main" id="{6D2D69B0-EECB-336D-D619-71AD528659BF}"/>
              </a:ext>
            </a:extLst>
          </p:cNvPr>
          <p:cNvSpPr/>
          <p:nvPr/>
        </p:nvSpPr>
        <p:spPr>
          <a:xfrm>
            <a:off x="8605685" y="227898"/>
            <a:ext cx="2146672" cy="977265"/>
          </a:xfrm>
          <a:prstGeom prst="round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600" b="1" dirty="0">
                <a:solidFill>
                  <a:schemeClr val="tx1"/>
                </a:solidFill>
                <a:latin typeface="Times New Roman" panose="02020603050405020304" pitchFamily="18" charset="0"/>
                <a:cs typeface="Times New Roman" panose="02020603050405020304" pitchFamily="18" charset="0"/>
              </a:rPr>
              <a:t>H</a:t>
            </a:r>
            <a:r>
              <a:rPr lang="en-US" altLang="zh-CN" sz="2600" b="1" baseline="-25000" dirty="0">
                <a:solidFill>
                  <a:schemeClr val="tx1"/>
                </a:solidFill>
                <a:latin typeface="Times New Roman" panose="02020603050405020304" pitchFamily="18" charset="0"/>
                <a:cs typeface="Times New Roman" panose="02020603050405020304" pitchFamily="18" charset="0"/>
              </a:rPr>
              <a:t>2</a:t>
            </a:r>
            <a:r>
              <a:rPr lang="en-US" altLang="zh-CN" sz="2600" b="1" dirty="0">
                <a:solidFill>
                  <a:schemeClr val="tx1"/>
                </a:solidFill>
                <a:latin typeface="Times New Roman" panose="02020603050405020304" pitchFamily="18" charset="0"/>
                <a:cs typeface="Times New Roman" panose="02020603050405020304" pitchFamily="18" charset="0"/>
              </a:rPr>
              <a:t>O</a:t>
            </a:r>
            <a:r>
              <a:rPr lang="zh-CN" altLang="en-US" sz="2400" dirty="0">
                <a:solidFill>
                  <a:schemeClr val="tx1"/>
                </a:solidFill>
              </a:rPr>
              <a:t>是一种</a:t>
            </a:r>
            <a:r>
              <a:rPr lang="zh-CN" altLang="en-US" sz="2400" b="1" dirty="0">
                <a:solidFill>
                  <a:srgbClr val="FF0000"/>
                </a:solidFill>
              </a:rPr>
              <a:t>极弱</a:t>
            </a:r>
            <a:r>
              <a:rPr lang="zh-CN" altLang="en-US" sz="2400" dirty="0">
                <a:solidFill>
                  <a:schemeClr val="tx1"/>
                </a:solidFill>
              </a:rPr>
              <a:t>的电解质</a:t>
            </a:r>
          </a:p>
        </p:txBody>
      </p:sp>
    </p:spTree>
    <p:extLst>
      <p:ext uri="{BB962C8B-B14F-4D97-AF65-F5344CB8AC3E}">
        <p14:creationId xmlns:p14="http://schemas.microsoft.com/office/powerpoint/2010/main" val="4114430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blinds(horizontal)">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p:cTn id="40" dur="500" fill="hold"/>
                                        <p:tgtEl>
                                          <p:spTgt spid="10"/>
                                        </p:tgtEl>
                                        <p:attrNameLst>
                                          <p:attrName>ppt_x</p:attrName>
                                        </p:attrNameLst>
                                      </p:cBhvr>
                                      <p:tavLst>
                                        <p:tav tm="0">
                                          <p:val>
                                            <p:strVal val="#ppt_x"/>
                                          </p:val>
                                        </p:tav>
                                        <p:tav tm="100000">
                                          <p:val>
                                            <p:strVal val="#ppt_x"/>
                                          </p:val>
                                        </p:tav>
                                      </p:tavLst>
                                    </p:anim>
                                    <p:anim calcmode="lin" valueType="num">
                                      <p:cBhvr>
                                        <p:cTn id="41" dur="500" fill="hold"/>
                                        <p:tgtEl>
                                          <p:spTgt spid="10"/>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p:cTn id="44" dur="500" fill="hold"/>
                                        <p:tgtEl>
                                          <p:spTgt spid="11"/>
                                        </p:tgtEl>
                                        <p:attrNameLst>
                                          <p:attrName>ppt_x</p:attrName>
                                        </p:attrNameLst>
                                      </p:cBhvr>
                                      <p:tavLst>
                                        <p:tav tm="0">
                                          <p:val>
                                            <p:strVal val="#ppt_x"/>
                                          </p:val>
                                        </p:tav>
                                        <p:tav tm="100000">
                                          <p:val>
                                            <p:strVal val="#ppt_x"/>
                                          </p:val>
                                        </p:tav>
                                      </p:tavLst>
                                    </p:anim>
                                    <p:anim calcmode="lin" valueType="num">
                                      <p:cBhvr>
                                        <p:cTn id="45" dur="500" fill="hold"/>
                                        <p:tgtEl>
                                          <p:spTgt spid="11"/>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12"/>
                                        </p:tgtEl>
                                        <p:attrNameLst>
                                          <p:attrName>style.visibility</p:attrName>
                                        </p:attrNameLst>
                                      </p:cBhvr>
                                      <p:to>
                                        <p:strVal val="visible"/>
                                      </p:to>
                                    </p:set>
                                    <p:anim calcmode="lin" valueType="num">
                                      <p:cBhvr>
                                        <p:cTn id="48" dur="500" fill="hold"/>
                                        <p:tgtEl>
                                          <p:spTgt spid="12"/>
                                        </p:tgtEl>
                                        <p:attrNameLst>
                                          <p:attrName>ppt_x</p:attrName>
                                        </p:attrNameLst>
                                      </p:cBhvr>
                                      <p:tavLst>
                                        <p:tav tm="0">
                                          <p:val>
                                            <p:strVal val="#ppt_x"/>
                                          </p:val>
                                        </p:tav>
                                        <p:tav tm="100000">
                                          <p:val>
                                            <p:strVal val="#ppt_x"/>
                                          </p:val>
                                        </p:tav>
                                      </p:tavLst>
                                    </p:anim>
                                    <p:anim calcmode="lin" valueType="num">
                                      <p:cBhvr>
                                        <p:cTn id="49" dur="500" fill="hold"/>
                                        <p:tgtEl>
                                          <p:spTgt spid="12"/>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p:cTn id="52" dur="500" fill="hold"/>
                                        <p:tgtEl>
                                          <p:spTgt spid="16"/>
                                        </p:tgtEl>
                                        <p:attrNameLst>
                                          <p:attrName>ppt_x</p:attrName>
                                        </p:attrNameLst>
                                      </p:cBhvr>
                                      <p:tavLst>
                                        <p:tav tm="0">
                                          <p:val>
                                            <p:strVal val="#ppt_x"/>
                                          </p:val>
                                        </p:tav>
                                        <p:tav tm="100000">
                                          <p:val>
                                            <p:strVal val="#ppt_x"/>
                                          </p:val>
                                        </p:tav>
                                      </p:tavLst>
                                    </p:anim>
                                    <p:anim calcmode="lin" valueType="num">
                                      <p:cBhvr>
                                        <p:cTn id="5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13"/>
                                        </p:tgtEl>
                                        <p:attrNameLst>
                                          <p:attrName>style.visibility</p:attrName>
                                        </p:attrNameLst>
                                      </p:cBhvr>
                                      <p:to>
                                        <p:strVal val="visible"/>
                                      </p:to>
                                    </p:set>
                                    <p:anim calcmode="lin" valueType="num">
                                      <p:cBhvr>
                                        <p:cTn id="58" dur="500" fill="hold"/>
                                        <p:tgtEl>
                                          <p:spTgt spid="13"/>
                                        </p:tgtEl>
                                        <p:attrNameLst>
                                          <p:attrName>ppt_x</p:attrName>
                                        </p:attrNameLst>
                                      </p:cBhvr>
                                      <p:tavLst>
                                        <p:tav tm="0">
                                          <p:val>
                                            <p:strVal val="#ppt_x"/>
                                          </p:val>
                                        </p:tav>
                                        <p:tav tm="100000">
                                          <p:val>
                                            <p:strVal val="#ppt_x"/>
                                          </p:val>
                                        </p:tav>
                                      </p:tavLst>
                                    </p:anim>
                                    <p:anim calcmode="lin" valueType="num">
                                      <p:cBhvr>
                                        <p:cTn id="59" dur="500" fill="hold"/>
                                        <p:tgtEl>
                                          <p:spTgt spid="13"/>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14"/>
                                        </p:tgtEl>
                                        <p:attrNameLst>
                                          <p:attrName>style.visibility</p:attrName>
                                        </p:attrNameLst>
                                      </p:cBhvr>
                                      <p:to>
                                        <p:strVal val="visible"/>
                                      </p:to>
                                    </p:set>
                                    <p:anim calcmode="lin" valueType="num">
                                      <p:cBhvr>
                                        <p:cTn id="62" dur="500" fill="hold"/>
                                        <p:tgtEl>
                                          <p:spTgt spid="14"/>
                                        </p:tgtEl>
                                        <p:attrNameLst>
                                          <p:attrName>ppt_x</p:attrName>
                                        </p:attrNameLst>
                                      </p:cBhvr>
                                      <p:tavLst>
                                        <p:tav tm="0">
                                          <p:val>
                                            <p:strVal val="#ppt_x"/>
                                          </p:val>
                                        </p:tav>
                                        <p:tav tm="100000">
                                          <p:val>
                                            <p:strVal val="#ppt_x"/>
                                          </p:val>
                                        </p:tav>
                                      </p:tavLst>
                                    </p:anim>
                                    <p:anim calcmode="lin" valueType="num">
                                      <p:cBhvr>
                                        <p:cTn id="63" dur="500" fill="hold"/>
                                        <p:tgtEl>
                                          <p:spTgt spid="14"/>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 calcmode="lin" valueType="num">
                                      <p:cBhvr>
                                        <p:cTn id="66" dur="500" fill="hold"/>
                                        <p:tgtEl>
                                          <p:spTgt spid="15"/>
                                        </p:tgtEl>
                                        <p:attrNameLst>
                                          <p:attrName>ppt_x</p:attrName>
                                        </p:attrNameLst>
                                      </p:cBhvr>
                                      <p:tavLst>
                                        <p:tav tm="0">
                                          <p:val>
                                            <p:strVal val="#ppt_x"/>
                                          </p:val>
                                        </p:tav>
                                        <p:tav tm="100000">
                                          <p:val>
                                            <p:strVal val="#ppt_x"/>
                                          </p:val>
                                        </p:tav>
                                      </p:tavLst>
                                    </p:anim>
                                    <p:anim calcmode="lin" valueType="num">
                                      <p:cBhvr>
                                        <p:cTn id="6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blinds(horizontal)">
                                      <p:cBhvr>
                                        <p:cTn id="7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P spid="10" grpId="0"/>
      <p:bldP spid="11" grpId="0"/>
      <p:bldP spid="12" grpId="0"/>
      <p:bldP spid="13" grpId="0"/>
      <p:bldP spid="14" grpId="0"/>
      <p:bldP spid="15" grpId="0"/>
      <p:bldP spid="16" grpId="0"/>
      <p:bldP spid="17" grpId="0"/>
      <p:bldP spid="18" grpId="0"/>
      <p:bldP spid="19" grpId="0" bldLvl="0" animBg="1"/>
      <p:bldP spid="21" grpId="0" animBg="1"/>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8193"/>
          <p:cNvSpPr/>
          <p:nvPr/>
        </p:nvSpPr>
        <p:spPr>
          <a:xfrm>
            <a:off x="286588" y="605105"/>
            <a:ext cx="10647680" cy="2345690"/>
          </a:xfrm>
          <a:prstGeom prst="rect">
            <a:avLst/>
          </a:prstGeom>
          <a:noFill/>
          <a:ln w="9525">
            <a:noFill/>
          </a:ln>
        </p:spPr>
        <p:txBody>
          <a:bodyPr anchor="t" anchorCtr="0">
            <a:noAutofit/>
          </a:bodyPr>
          <a:lstStyle/>
          <a:p>
            <a:pPr indent="266700" algn="just">
              <a:lnSpc>
                <a:spcPct val="120000"/>
              </a:lnSpc>
            </a:pPr>
            <a:r>
              <a:rPr lang="en-US" altLang="zh-CN" sz="2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2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石墨和</a:t>
            </a:r>
            <a:r>
              <a:rPr lang="en-US" altLang="zh-CN" sz="2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Fe</a:t>
            </a:r>
            <a:r>
              <a:rPr lang="zh-CN" altLang="en-US" sz="2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能电离出自由移动的电子，所以石墨、</a:t>
            </a:r>
            <a:r>
              <a:rPr lang="en-US" altLang="zh-CN" sz="2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Fe</a:t>
            </a:r>
            <a:r>
              <a:rPr lang="zh-CN" altLang="en-US" sz="2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能导电。</a:t>
            </a:r>
          </a:p>
          <a:p>
            <a:pPr indent="266700" algn="just">
              <a:lnSpc>
                <a:spcPct val="120000"/>
              </a:lnSpc>
            </a:pPr>
            <a:r>
              <a:rPr lang="en-US" altLang="zh-CN" sz="2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2.CaCO</a:t>
            </a:r>
            <a:r>
              <a:rPr lang="en-US" altLang="zh-CN" sz="2600" baseline="-30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en-US" sz="2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水溶液导电性几乎为</a:t>
            </a:r>
            <a:r>
              <a:rPr lang="en-US" altLang="zh-CN" sz="2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zh-CN" altLang="en-US" sz="2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，所以其溶液不电离</a:t>
            </a:r>
          </a:p>
          <a:p>
            <a:pPr indent="266700" algn="just">
              <a:lnSpc>
                <a:spcPct val="120000"/>
              </a:lnSpc>
            </a:pPr>
            <a:r>
              <a:rPr lang="en-US" altLang="zh-CN" sz="2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en-US" sz="2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通电条件下，硫酸能电离，所以硫酸是电解质。</a:t>
            </a:r>
          </a:p>
          <a:p>
            <a:pPr indent="266700" algn="just">
              <a:lnSpc>
                <a:spcPct val="120000"/>
              </a:lnSpc>
            </a:pPr>
            <a:r>
              <a:rPr lang="en-US" altLang="zh-CN" sz="2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4.Cl</a:t>
            </a:r>
            <a:r>
              <a:rPr lang="en-US" altLang="zh-CN" sz="2600" baseline="-30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2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SO</a:t>
            </a:r>
            <a:r>
              <a:rPr lang="en-US" altLang="zh-CN" sz="2600" baseline="-30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2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NH</a:t>
            </a:r>
            <a:r>
              <a:rPr lang="en-US" altLang="zh-CN" sz="2600" baseline="-30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en-US" sz="2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Na</a:t>
            </a:r>
            <a:r>
              <a:rPr lang="en-US" altLang="zh-CN" sz="2600" baseline="-30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2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O</a:t>
            </a:r>
            <a:r>
              <a:rPr lang="zh-CN" altLang="en-US" sz="2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溶于水可导电，所以均为电解质。</a:t>
            </a:r>
          </a:p>
        </p:txBody>
      </p:sp>
      <p:sp>
        <p:nvSpPr>
          <p:cNvPr id="8195" name="矩形 8194"/>
          <p:cNvSpPr/>
          <p:nvPr/>
        </p:nvSpPr>
        <p:spPr>
          <a:xfrm>
            <a:off x="-99060" y="114885"/>
            <a:ext cx="11158855" cy="490220"/>
          </a:xfrm>
          <a:prstGeom prst="rect">
            <a:avLst/>
          </a:prstGeom>
          <a:noFill/>
          <a:ln w="38100" cap="flat" cmpd="dbl">
            <a:noFill/>
            <a:prstDash val="solid"/>
            <a:miter/>
            <a:headEnd type="none" w="med" len="med"/>
            <a:tailEnd type="none" w="med" len="med"/>
          </a:ln>
          <a:effectLst>
            <a:outerShdw dist="35921" dir="2699999" algn="ctr" rotWithShape="0">
              <a:schemeClr val="bg2"/>
            </a:outerShdw>
          </a:effectLst>
          <a:extLst>
            <a:ext uri="{909E8E84-426E-40DD-AFC4-6F175D3DCCD1}">
              <a14:hiddenFill xmlns:a14="http://schemas.microsoft.com/office/drawing/2010/main">
                <a:solidFill>
                  <a:schemeClr val="accent2"/>
                </a:solidFill>
              </a14:hiddenFill>
            </a:ext>
          </a:extLst>
        </p:spPr>
        <p:txBody>
          <a:bodyPr wrap="square" lIns="90334" tIns="45167" rIns="90334" bIns="45167">
            <a:spAutoFit/>
          </a:bodyPr>
          <a:lstStyle/>
          <a:p>
            <a:pPr eaLnBrk="1" fontAlgn="auto" hangingPunct="1">
              <a:spcBef>
                <a:spcPct val="50000"/>
              </a:spcBef>
              <a:buFont typeface="Arial" panose="020B0604020202020204" pitchFamily="34" charset="0"/>
              <a:buNone/>
              <a:defRPr/>
            </a:pPr>
            <a:r>
              <a:rPr lang="en-US" altLang="x-none" sz="2600" b="1" strike="noStrike" noProof="1">
                <a:solidFill>
                  <a:srgbClr val="FF0000"/>
                </a:solidFill>
                <a:effectLst/>
                <a:latin typeface="微软雅黑" panose="020B0503020204020204" charset="-122"/>
                <a:ea typeface="微软雅黑" panose="020B0503020204020204" charset="-122"/>
                <a:cs typeface="微软雅黑" panose="020B0503020204020204" charset="-122"/>
                <a:sym typeface="Arial" panose="020B0604020202020204" pitchFamily="34" charset="0"/>
              </a:rPr>
              <a:t>【</a:t>
            </a:r>
            <a:r>
              <a:rPr lang="en-US" altLang="en-US" sz="2600" b="1" strike="noStrike" noProof="1">
                <a:solidFill>
                  <a:srgbClr val="FF0000"/>
                </a:solidFill>
                <a:effectLst/>
                <a:latin typeface="微软雅黑" panose="020B0503020204020204" charset="-122"/>
                <a:ea typeface="微软雅黑" panose="020B0503020204020204" charset="-122"/>
                <a:cs typeface="微软雅黑" panose="020B0503020204020204" charset="-122"/>
                <a:sym typeface="Arial" panose="020B0604020202020204" pitchFamily="34" charset="0"/>
              </a:rPr>
              <a:t>练习2</a:t>
            </a:r>
            <a:r>
              <a:rPr lang="en-US" altLang="x-none" sz="2600" b="1" strike="noStrike" noProof="1">
                <a:solidFill>
                  <a:srgbClr val="FF0000"/>
                </a:solidFill>
                <a:effectLst/>
                <a:latin typeface="微软雅黑" panose="020B0503020204020204" charset="-122"/>
                <a:ea typeface="微软雅黑" panose="020B0503020204020204" charset="-122"/>
                <a:cs typeface="微软雅黑" panose="020B0503020204020204" charset="-122"/>
                <a:sym typeface="Arial" panose="020B0604020202020204" pitchFamily="34" charset="0"/>
              </a:rPr>
              <a:t>】</a:t>
            </a:r>
            <a:r>
              <a:rPr lang="en-US" altLang="en-US" sz="2600" strike="noStrike" noProof="1">
                <a:solidFill>
                  <a:schemeClr val="tx1"/>
                </a:solidFill>
                <a:effectLst/>
                <a:latin typeface="微软雅黑" panose="020B0503020204020204" charset="-122"/>
                <a:ea typeface="微软雅黑" panose="020B0503020204020204" charset="-122"/>
                <a:cs typeface="微软雅黑" panose="020B0503020204020204" charset="-122"/>
                <a:sym typeface="Arial" panose="020B0604020202020204" pitchFamily="34" charset="0"/>
              </a:rPr>
              <a:t>判断以下几种说法是否正确，并说明原因</a:t>
            </a:r>
            <a:r>
              <a:rPr lang="zh-CN" altLang="en-US" sz="2600" strike="noStrike" noProof="1">
                <a:solidFill>
                  <a:schemeClr val="tx1"/>
                </a:solidFill>
                <a:effectLst/>
                <a:latin typeface="微软雅黑" panose="020B0503020204020204" charset="-122"/>
                <a:ea typeface="微软雅黑" panose="020B0503020204020204" charset="-122"/>
                <a:cs typeface="微软雅黑" panose="020B0503020204020204" charset="-122"/>
                <a:sym typeface="Arial" panose="020B0604020202020204" pitchFamily="34" charset="0"/>
              </a:rPr>
              <a:t>？</a:t>
            </a:r>
            <a:r>
              <a:rPr lang="en-US" altLang="en-US" sz="2600" b="1" strike="noStrike" noProof="1">
                <a:solidFill>
                  <a:srgbClr val="FF0000"/>
                </a:solidFill>
                <a:effectLst/>
                <a:latin typeface="微软雅黑" panose="020B0503020204020204" charset="-122"/>
                <a:ea typeface="微软雅黑" panose="020B0503020204020204" charset="-122"/>
                <a:cs typeface="微软雅黑" panose="020B0503020204020204" charset="-122"/>
                <a:sym typeface="Arial" panose="020B0604020202020204" pitchFamily="34" charset="0"/>
              </a:rPr>
              <a:t> </a:t>
            </a:r>
          </a:p>
        </p:txBody>
      </p:sp>
      <p:sp>
        <p:nvSpPr>
          <p:cNvPr id="2" name="文本框 1"/>
          <p:cNvSpPr txBox="1"/>
          <p:nvPr/>
        </p:nvSpPr>
        <p:spPr>
          <a:xfrm>
            <a:off x="286588" y="3136089"/>
            <a:ext cx="10551795" cy="3349956"/>
          </a:xfrm>
          <a:prstGeom prst="rect">
            <a:avLst/>
          </a:prstGeom>
          <a:noFill/>
          <a:ln>
            <a:solidFill>
              <a:schemeClr val="tx1">
                <a:alpha val="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nSpc>
                <a:spcPct val="150000"/>
              </a:lnSpc>
            </a:pPr>
            <a:r>
              <a:rPr lang="zh-CN" altLang="en-US" sz="2400" dirty="0">
                <a:solidFill>
                  <a:srgbClr val="FF0000"/>
                </a:solidFill>
                <a:effectLst/>
                <a:latin typeface="Times New Roman" panose="02020603050405020304" pitchFamily="18" charset="0"/>
                <a:ea typeface="微软雅黑" panose="020B0503020204020204" charset="-122"/>
                <a:cs typeface="Times New Roman" panose="02020603050405020304" pitchFamily="18" charset="0"/>
              </a:rPr>
              <a:t>注意事项：</a:t>
            </a:r>
          </a:p>
          <a:p>
            <a:pPr>
              <a:lnSpc>
                <a:spcPct val="150000"/>
              </a:lnSpc>
            </a:pPr>
            <a:r>
              <a:rPr lang="en-US" altLang="zh-CN" sz="2400" dirty="0">
                <a:effectLst/>
                <a:latin typeface="Times New Roman" panose="02020603050405020304" pitchFamily="18" charset="0"/>
                <a:ea typeface="微软雅黑" panose="020B0503020204020204" charset="-122"/>
                <a:cs typeface="Times New Roman" panose="02020603050405020304" pitchFamily="18" charset="0"/>
              </a:rPr>
              <a:t>1</a:t>
            </a:r>
            <a:r>
              <a:rPr lang="zh-CN" altLang="en-US" sz="2400" dirty="0">
                <a:effectLst/>
                <a:latin typeface="Times New Roman" panose="02020603050405020304" pitchFamily="18" charset="0"/>
                <a:ea typeface="微软雅黑" panose="020B0503020204020204" charset="-122"/>
                <a:cs typeface="Times New Roman" panose="02020603050405020304" pitchFamily="18" charset="0"/>
              </a:rPr>
              <a:t>、电离是</a:t>
            </a:r>
            <a:r>
              <a:rPr lang="zh-CN" sz="2400" dirty="0">
                <a:ln w="9525" cap="flat" cmpd="sng" algn="ctr">
                  <a:noFill/>
                  <a:prstDash val="solid"/>
                  <a:round/>
                  <a:headEnd type="none" w="med" len="med"/>
                  <a:tailEnd type="none" w="med" len="med"/>
                </a:ln>
                <a:solidFill>
                  <a:srgbClr val="000000"/>
                </a:solidFill>
                <a:ea typeface="微软雅黑" panose="020B0503020204020204" charset="-122"/>
                <a:cs typeface="Times New Roman" panose="02020603050405020304" pitchFamily="18" charset="0"/>
                <a:sym typeface="Times New Roman" panose="02020603050405020304" pitchFamily="18" charset="0"/>
              </a:rPr>
              <a:t>物质溶于水后</a:t>
            </a:r>
            <a:r>
              <a:rPr lang="zh-CN" sz="2400" dirty="0">
                <a:ln w="9525" cap="flat" cmpd="sng" algn="ctr">
                  <a:noFill/>
                  <a:prstDash val="solid"/>
                  <a:round/>
                  <a:headEnd type="none" w="med" len="med"/>
                  <a:tailEnd type="none" w="med" len="med"/>
                </a:ln>
                <a:ea typeface="微软雅黑" panose="020B0503020204020204" charset="-122"/>
                <a:cs typeface="Times New Roman" panose="02020603050405020304" pitchFamily="18" charset="0"/>
                <a:sym typeface="Times New Roman" panose="02020603050405020304" pitchFamily="18" charset="0"/>
              </a:rPr>
              <a:t>或</a:t>
            </a:r>
            <a:r>
              <a:rPr lang="zh-CN" sz="2400" dirty="0">
                <a:ln w="9525" cap="flat" cmpd="sng" algn="ctr">
                  <a:noFill/>
                  <a:prstDash val="solid"/>
                  <a:round/>
                  <a:headEnd type="none" w="med" len="med"/>
                  <a:tailEnd type="none" w="med" len="med"/>
                </a:ln>
                <a:solidFill>
                  <a:srgbClr val="000000"/>
                </a:solidFill>
                <a:ea typeface="微软雅黑" panose="020B0503020204020204" charset="-122"/>
                <a:cs typeface="Times New Roman" panose="02020603050405020304" pitchFamily="18" charset="0"/>
                <a:sym typeface="Times New Roman" panose="02020603050405020304" pitchFamily="18" charset="0"/>
              </a:rPr>
              <a:t>受热熔化时，解离成能够</a:t>
            </a:r>
            <a:r>
              <a:rPr lang="zh-CN" sz="2400" dirty="0">
                <a:ln w="9525" cap="flat" cmpd="sng" algn="ctr">
                  <a:noFill/>
                  <a:prstDash val="solid"/>
                  <a:round/>
                  <a:headEnd type="none" w="med" len="med"/>
                  <a:tailEnd type="none" w="med" len="med"/>
                </a:ln>
                <a:solidFill>
                  <a:srgbClr val="1D41D5"/>
                </a:solidFill>
                <a:ea typeface="微软雅黑" panose="020B0503020204020204" charset="-122"/>
                <a:cs typeface="Times New Roman" panose="02020603050405020304" pitchFamily="18" charset="0"/>
                <a:sym typeface="Times New Roman" panose="02020603050405020304" pitchFamily="18" charset="0"/>
              </a:rPr>
              <a:t>自由移动的离子</a:t>
            </a:r>
            <a:r>
              <a:rPr lang="zh-CN" sz="2400" dirty="0">
                <a:ln w="9525" cap="flat" cmpd="sng" algn="ctr">
                  <a:noFill/>
                  <a:prstDash val="solid"/>
                  <a:round/>
                  <a:headEnd type="none" w="med" len="med"/>
                  <a:tailEnd type="none" w="med" len="med"/>
                </a:ln>
                <a:solidFill>
                  <a:srgbClr val="000000"/>
                </a:solidFill>
                <a:ea typeface="微软雅黑" panose="020B0503020204020204" charset="-122"/>
                <a:cs typeface="Times New Roman" panose="02020603050405020304" pitchFamily="18" charset="0"/>
                <a:sym typeface="Times New Roman" panose="02020603050405020304" pitchFamily="18" charset="0"/>
              </a:rPr>
              <a:t>的过程</a:t>
            </a:r>
            <a:endParaRPr lang="zh-CN" altLang="en-US" sz="2400" dirty="0">
              <a:effectLst/>
              <a:latin typeface="Times New Roman" panose="02020603050405020304" pitchFamily="18" charset="0"/>
              <a:ea typeface="微软雅黑" panose="020B0503020204020204" charset="-122"/>
              <a:cs typeface="Times New Roman" panose="02020603050405020304" pitchFamily="18" charset="0"/>
            </a:endParaRPr>
          </a:p>
          <a:p>
            <a:pPr>
              <a:lnSpc>
                <a:spcPct val="150000"/>
              </a:lnSpc>
            </a:pPr>
            <a:r>
              <a:rPr lang="en-US" altLang="zh-CN" sz="2400" dirty="0">
                <a:effectLst/>
                <a:latin typeface="Times New Roman" panose="02020603050405020304" pitchFamily="18" charset="0"/>
                <a:ea typeface="微软雅黑" panose="020B0503020204020204" charset="-122"/>
                <a:cs typeface="Times New Roman" panose="02020603050405020304" pitchFamily="18" charset="0"/>
              </a:rPr>
              <a:t>2</a:t>
            </a:r>
            <a:r>
              <a:rPr lang="zh-CN" altLang="en-US" sz="2400" dirty="0">
                <a:effectLst/>
                <a:latin typeface="Times New Roman" panose="02020603050405020304" pitchFamily="18" charset="0"/>
                <a:ea typeface="微软雅黑" panose="020B0503020204020204" charset="-122"/>
                <a:cs typeface="Times New Roman" panose="02020603050405020304" pitchFamily="18" charset="0"/>
              </a:rPr>
              <a:t>、电解质</a:t>
            </a:r>
            <a:r>
              <a:rPr lang="zh-CN" altLang="en-US" sz="2400" dirty="0">
                <a:solidFill>
                  <a:srgbClr val="1D41D5"/>
                </a:solidFill>
                <a:effectLst/>
                <a:latin typeface="Times New Roman" panose="02020603050405020304" pitchFamily="18" charset="0"/>
                <a:ea typeface="微软雅黑" panose="020B0503020204020204" charset="-122"/>
                <a:cs typeface="Times New Roman" panose="02020603050405020304" pitchFamily="18" charset="0"/>
              </a:rPr>
              <a:t>与溶解度无关</a:t>
            </a:r>
            <a:r>
              <a:rPr lang="zh-CN" altLang="en-US" sz="2400" dirty="0">
                <a:effectLst/>
                <a:latin typeface="Times New Roman" panose="02020603050405020304" pitchFamily="18" charset="0"/>
                <a:ea typeface="微软雅黑" panose="020B0503020204020204" charset="-122"/>
                <a:cs typeface="Times New Roman" panose="02020603050405020304" pitchFamily="18" charset="0"/>
              </a:rPr>
              <a:t>。</a:t>
            </a:r>
            <a:r>
              <a:rPr lang="en-US" altLang="en-US" sz="2400" dirty="0">
                <a:solidFill>
                  <a:schemeClr val="tx1"/>
                </a:solidFill>
                <a:effectLst/>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难溶的盐（</a:t>
            </a:r>
            <a:r>
              <a:rPr lang="en-US" altLang="x-none" sz="2400" dirty="0">
                <a:solidFill>
                  <a:schemeClr val="tx1"/>
                </a:solidFill>
                <a:effectLst/>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BaSO</a:t>
            </a:r>
            <a:r>
              <a:rPr lang="en-US" altLang="x-none" sz="2400" baseline="-25000" dirty="0">
                <a:solidFill>
                  <a:schemeClr val="tx1"/>
                </a:solidFill>
                <a:effectLst/>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4</a:t>
            </a:r>
            <a:r>
              <a:rPr lang="en-US" altLang="en-US" sz="2400" dirty="0">
                <a:solidFill>
                  <a:schemeClr val="tx1"/>
                </a:solidFill>
                <a:effectLst/>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等）虽然水溶液不能导电，</a:t>
            </a:r>
            <a:r>
              <a:rPr lang="zh-CN" altLang="en-US" sz="2400" dirty="0">
                <a:solidFill>
                  <a:schemeClr val="tx1"/>
                </a:solidFill>
                <a:effectLst/>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但溶解的部分会发生电离且在熔融状态下也可导电</a:t>
            </a:r>
            <a:r>
              <a:rPr lang="en-US" altLang="en-US" sz="2400" dirty="0">
                <a:solidFill>
                  <a:schemeClr val="tx1"/>
                </a:solidFill>
                <a:effectLst/>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 </a:t>
            </a:r>
            <a:r>
              <a:rPr lang="zh-CN" altLang="en-US" sz="2400" dirty="0">
                <a:solidFill>
                  <a:schemeClr val="tx1"/>
                </a:solidFill>
                <a:effectLst/>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a:t>
            </a:r>
          </a:p>
          <a:p>
            <a:pPr>
              <a:lnSpc>
                <a:spcPct val="150000"/>
              </a:lnSpc>
            </a:pPr>
            <a:r>
              <a:rPr lang="en-US" altLang="zh-CN" sz="2400" dirty="0">
                <a:solidFill>
                  <a:schemeClr val="tx1"/>
                </a:solidFill>
                <a:effectLst/>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3</a:t>
            </a:r>
            <a:r>
              <a:rPr lang="zh-CN" altLang="en-US" sz="2400" dirty="0">
                <a:solidFill>
                  <a:schemeClr val="tx1"/>
                </a:solidFill>
                <a:effectLst/>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a:t>
            </a:r>
            <a:r>
              <a:rPr lang="zh-CN" altLang="en-US" sz="2400" dirty="0">
                <a:solidFill>
                  <a:srgbClr val="1D41D5"/>
                </a:solidFill>
                <a:effectLst/>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电离不需要通电</a:t>
            </a:r>
            <a:r>
              <a:rPr lang="zh-CN" altLang="en-US" sz="2400" dirty="0">
                <a:solidFill>
                  <a:schemeClr val="tx1"/>
                </a:solidFill>
                <a:effectLst/>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。通电后带电的离子能定向移动，产生电流。</a:t>
            </a:r>
            <a:endParaRPr lang="en-US" altLang="zh-CN" sz="2400" dirty="0">
              <a:solidFill>
                <a:schemeClr val="tx1"/>
              </a:solidFill>
              <a:effectLst/>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endParaRPr>
          </a:p>
          <a:p>
            <a:pPr>
              <a:lnSpc>
                <a:spcPct val="150000"/>
              </a:lnSpc>
            </a:pPr>
            <a:r>
              <a:rPr lang="en-US" altLang="zh-CN" sz="24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4</a:t>
            </a:r>
            <a:r>
              <a:rPr lang="zh-CN" altLang="en-US" sz="24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、有</a:t>
            </a:r>
            <a:r>
              <a:rPr lang="zh-CN" altLang="en-US" sz="2400" dirty="0">
                <a:solidFill>
                  <a:srgbClr val="1D41D5"/>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离子</a:t>
            </a:r>
            <a:r>
              <a:rPr lang="zh-CN" altLang="en-US" sz="24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直接构成的物质都是电解质。</a:t>
            </a:r>
            <a:endParaRPr lang="zh-CN" altLang="en-US" sz="2400" dirty="0">
              <a:solidFill>
                <a:schemeClr val="tx1"/>
              </a:solidFill>
              <a:effectLst/>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endParaRPr>
          </a:p>
        </p:txBody>
      </p:sp>
      <p:sp>
        <p:nvSpPr>
          <p:cNvPr id="7" name="文本框 6">
            <a:extLst>
              <a:ext uri="{FF2B5EF4-FFF2-40B4-BE49-F238E27FC236}">
                <a16:creationId xmlns:a16="http://schemas.microsoft.com/office/drawing/2014/main" id="{D4BC0874-66E2-3DF2-380E-DE132E2817BD}"/>
              </a:ext>
            </a:extLst>
          </p:cNvPr>
          <p:cNvSpPr txBox="1"/>
          <p:nvPr/>
        </p:nvSpPr>
        <p:spPr>
          <a:xfrm>
            <a:off x="1840960" y="2639148"/>
            <a:ext cx="8997423" cy="830997"/>
          </a:xfrm>
          <a:prstGeom prst="rect">
            <a:avLst/>
          </a:prstGeom>
          <a:solidFill>
            <a:schemeClr val="accent4">
              <a:lumMod val="20000"/>
              <a:lumOff val="80000"/>
            </a:schemeClr>
          </a:solidFill>
        </p:spPr>
        <p:txBody>
          <a:bodyPr wrap="square" rtlCol="0">
            <a:spAutoFit/>
          </a:bodyPr>
          <a:lstStyle/>
          <a:p>
            <a:r>
              <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Na</a:t>
            </a:r>
            <a:r>
              <a:rPr lang="en-US" altLang="zh-CN" sz="2400" baseline="-30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2</a:t>
            </a:r>
            <a:r>
              <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O</a:t>
            </a:r>
            <a:r>
              <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溶于水可导电，所以为电解质。 （</a:t>
            </a:r>
            <a:r>
              <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      </a:t>
            </a:r>
            <a:r>
              <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a:t>
            </a:r>
            <a:endPar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endParaRPr>
          </a:p>
          <a:p>
            <a:r>
              <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Na</a:t>
            </a:r>
            <a:r>
              <a:rPr lang="en-US" altLang="zh-CN" sz="2400" baseline="-30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2</a:t>
            </a:r>
            <a:r>
              <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O</a:t>
            </a:r>
            <a:r>
              <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在熔融状态下可导电，所以为电解质。 （    ）</a:t>
            </a:r>
            <a:endParaRPr lang="en-US" altLang="zh-CN" sz="2400" dirty="0">
              <a:solidFill>
                <a:srgbClr val="1D41D5"/>
              </a:soli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
        <p:nvSpPr>
          <p:cNvPr id="9" name="文本框 8">
            <a:extLst>
              <a:ext uri="{FF2B5EF4-FFF2-40B4-BE49-F238E27FC236}">
                <a16:creationId xmlns:a16="http://schemas.microsoft.com/office/drawing/2014/main" id="{32D3E188-7C4E-6BDB-8CD9-89F2878E5335}"/>
              </a:ext>
            </a:extLst>
          </p:cNvPr>
          <p:cNvSpPr txBox="1"/>
          <p:nvPr/>
        </p:nvSpPr>
        <p:spPr>
          <a:xfrm>
            <a:off x="7416626" y="2658555"/>
            <a:ext cx="1344849" cy="830997"/>
          </a:xfrm>
          <a:prstGeom prst="rect">
            <a:avLst/>
          </a:prstGeom>
          <a:noFill/>
        </p:spPr>
        <p:txBody>
          <a:bodyPr wrap="square">
            <a:spAutoFit/>
          </a:bodyPr>
          <a:lstStyle/>
          <a:p>
            <a:r>
              <a:rPr lang="en-US" altLang="zh-CN" sz="2400" dirty="0">
                <a:solidFill>
                  <a:srgbClr val="1D41D5"/>
                </a:solidFill>
                <a:latin typeface="Times New Roman" panose="02020603050405020304" pitchFamily="18" charset="0"/>
                <a:ea typeface="黑体" panose="02010609060101010101" pitchFamily="49" charset="-122"/>
                <a:cs typeface="Times New Roman" panose="02020603050405020304" pitchFamily="18" charset="0"/>
                <a:sym typeface="+mn-ea"/>
              </a:rPr>
              <a:t>×</a:t>
            </a:r>
          </a:p>
          <a:p>
            <a:r>
              <a:rPr lang="zh-CN" altLang="en-US" sz="2400" dirty="0">
                <a:solidFill>
                  <a:srgbClr val="1D41D5"/>
                </a:solidFill>
                <a:latin typeface="Times New Roman" panose="02020603050405020304" pitchFamily="18" charset="0"/>
                <a:ea typeface="黑体" panose="02010609060101010101" pitchFamily="49" charset="-122"/>
                <a:cs typeface="Times New Roman" panose="02020603050405020304" pitchFamily="18" charset="0"/>
                <a:sym typeface="+mn-ea"/>
              </a:rPr>
              <a:t>          √</a:t>
            </a:r>
            <a:endParaRPr lang="zh-CN" altLang="en-US" sz="2400" dirty="0">
              <a:solidFill>
                <a:srgbClr val="1D41D5"/>
              </a:solidFill>
            </a:endParaRPr>
          </a:p>
        </p:txBody>
      </p:sp>
      <p:sp>
        <p:nvSpPr>
          <p:cNvPr id="11" name="文本框 10">
            <a:extLst>
              <a:ext uri="{FF2B5EF4-FFF2-40B4-BE49-F238E27FC236}">
                <a16:creationId xmlns:a16="http://schemas.microsoft.com/office/drawing/2014/main" id="{ECDFB590-ECD4-D21F-F6E1-7C94E0D31E7E}"/>
              </a:ext>
            </a:extLst>
          </p:cNvPr>
          <p:cNvSpPr txBox="1"/>
          <p:nvPr/>
        </p:nvSpPr>
        <p:spPr>
          <a:xfrm>
            <a:off x="8544656" y="3009107"/>
            <a:ext cx="1581696" cy="461665"/>
          </a:xfrm>
          <a:prstGeom prst="rect">
            <a:avLst/>
          </a:prstGeom>
          <a:noFill/>
        </p:spPr>
        <p:txBody>
          <a:bodyPr wrap="square">
            <a:spAutoFit/>
          </a:bodyPr>
          <a:lstStyle/>
          <a:p>
            <a:r>
              <a:rPr lang="zh-CN" altLang="en-US" sz="2400" dirty="0">
                <a:solidFill>
                  <a:srgbClr val="1D41D5"/>
                </a:solidFill>
                <a:latin typeface="Times New Roman" panose="02020603050405020304" pitchFamily="18" charset="0"/>
                <a:ea typeface="黑体" panose="02010609060101010101" pitchFamily="49" charset="-122"/>
                <a:cs typeface="Times New Roman" panose="02020603050405020304" pitchFamily="18" charset="0"/>
                <a:sym typeface="+mn-ea"/>
              </a:rPr>
              <a:t>自身电离</a:t>
            </a:r>
            <a:endParaRPr lang="en-US" altLang="zh-CN" sz="2400" dirty="0">
              <a:solidFill>
                <a:srgbClr val="1D41D5"/>
              </a:soli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
        <p:nvSpPr>
          <p:cNvPr id="13" name="文本框 12">
            <a:extLst>
              <a:ext uri="{FF2B5EF4-FFF2-40B4-BE49-F238E27FC236}">
                <a16:creationId xmlns:a16="http://schemas.microsoft.com/office/drawing/2014/main" id="{151A1D09-6A10-FBF0-6D6E-3F5D5606CAA6}"/>
              </a:ext>
            </a:extLst>
          </p:cNvPr>
          <p:cNvSpPr txBox="1"/>
          <p:nvPr/>
        </p:nvSpPr>
        <p:spPr>
          <a:xfrm>
            <a:off x="7839846" y="2617228"/>
            <a:ext cx="3100691" cy="461665"/>
          </a:xfrm>
          <a:prstGeom prst="rect">
            <a:avLst/>
          </a:prstGeom>
          <a:noFill/>
        </p:spPr>
        <p:txBody>
          <a:bodyPr wrap="square">
            <a:spAutoFit/>
          </a:bodyPr>
          <a:lstStyle/>
          <a:p>
            <a:r>
              <a:rPr lang="zh-CN" altLang="en-US" sz="2400" dirty="0">
                <a:solidFill>
                  <a:srgbClr val="1D41D5"/>
                </a:solidFill>
                <a:latin typeface="Times New Roman" panose="02020603050405020304" pitchFamily="18" charset="0"/>
                <a:ea typeface="黑体" panose="02010609060101010101" pitchFamily="49" charset="-122"/>
                <a:cs typeface="Times New Roman" panose="02020603050405020304" pitchFamily="18" charset="0"/>
                <a:sym typeface="+mn-ea"/>
              </a:rPr>
              <a:t>非自身电离（</a:t>
            </a:r>
            <a:r>
              <a:rPr lang="en-US" altLang="zh-CN" sz="2400" dirty="0">
                <a:solidFill>
                  <a:srgbClr val="1D41D5"/>
                </a:solidFill>
                <a:latin typeface="Times New Roman" panose="02020603050405020304" pitchFamily="18" charset="0"/>
                <a:ea typeface="黑体" panose="02010609060101010101" pitchFamily="49" charset="-122"/>
                <a:cs typeface="Times New Roman" panose="02020603050405020304" pitchFamily="18" charset="0"/>
                <a:sym typeface="+mn-ea"/>
              </a:rPr>
              <a:t>NaOH</a:t>
            </a:r>
            <a:r>
              <a:rPr lang="zh-CN" altLang="en-US" sz="2400" dirty="0">
                <a:solidFill>
                  <a:srgbClr val="1D41D5"/>
                </a:solidFill>
                <a:latin typeface="Times New Roman" panose="02020603050405020304" pitchFamily="18" charset="0"/>
                <a:ea typeface="黑体" panose="02010609060101010101" pitchFamily="49" charset="-122"/>
                <a:cs typeface="Times New Roman" panose="02020603050405020304" pitchFamily="18" charset="0"/>
                <a:sym typeface="+mn-ea"/>
              </a:rPr>
              <a:t>）</a:t>
            </a:r>
            <a:endParaRPr lang="en-US" altLang="zh-CN" sz="2400" dirty="0">
              <a:solidFill>
                <a:srgbClr val="1D41D5"/>
              </a:soli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blinds(horizontal)">
                                      <p:cBhvr>
                                        <p:cTn id="7" dur="5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blinds(horizontal)">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blinds(horizontal)">
                                      <p:cBhvr>
                                        <p:cTn id="17" dur="5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blinds(horizontal)">
                                      <p:cBhvr>
                                        <p:cTn id="22" dur="500"/>
                                        <p:tgtEl>
                                          <p:spTgt spid="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Effect transition="in" filter="blinds(horizontal)">
                                      <p:cBhvr>
                                        <p:cTn id="27" dur="500"/>
                                        <p:tgtEl>
                                          <p:spTgt spid="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7">
                                            <p:bg/>
                                          </p:spTgt>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7">
                                            <p:txEl>
                                              <p:pRg st="0" end="0"/>
                                            </p:txEl>
                                          </p:spTgt>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2">
                                            <p:txEl>
                                              <p:pRg st="4" end="4"/>
                                            </p:txEl>
                                          </p:spTgt>
                                        </p:tgtEl>
                                        <p:attrNameLst>
                                          <p:attrName>style.visibility</p:attrName>
                                        </p:attrNameLst>
                                      </p:cBhvr>
                                      <p:to>
                                        <p:strVal val="visible"/>
                                      </p:to>
                                    </p:set>
                                    <p:animEffect transition="in" filter="blinds(horizontal)">
                                      <p:cBhvr>
                                        <p:cTn id="50"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p:bldP spid="7" grpId="0" uiExpand="1" build="p" animBg="1"/>
      <p:bldP spid="9" grpId="0"/>
      <p:bldP spid="11"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p:cNvSpPr>
          <p:nvPr>
            <p:custDataLst>
              <p:tags r:id="rId1"/>
            </p:custDataLst>
          </p:nvPr>
        </p:nvSpPr>
        <p:spPr>
          <a:xfrm>
            <a:off x="381805" y="2063472"/>
            <a:ext cx="11260722" cy="2151902"/>
          </a:xfrm>
          <a:prstGeom prst="rect">
            <a:avLst/>
          </a:prstGeom>
          <a:ln>
            <a:miter lim="800000"/>
          </a:ln>
        </p:spPr>
        <p:txBody>
          <a:bodyPr vert="horz" lIns="90000" tIns="46800" rIns="90000" bIns="46800" rtlCol="0">
            <a:normAutofit/>
          </a:bodyPr>
          <a:lstStyle>
            <a:lvl1pPr marL="0" indent="622300" algn="just" defTabSz="914400" rtl="0" eaLnBrk="0" fontAlgn="base" hangingPunct="0">
              <a:lnSpc>
                <a:spcPct val="140000"/>
              </a:lnSpc>
              <a:spcBef>
                <a:spcPct val="20000"/>
              </a:spcBef>
              <a:spcAft>
                <a:spcPct val="0"/>
              </a:spcAft>
              <a:buClr>
                <a:schemeClr val="accent1"/>
              </a:buClr>
              <a:buSzTx/>
              <a:buFont typeface="Wingdings" panose="05000000000000000000" pitchFamily="2" charset="2"/>
              <a:buNone/>
              <a:defRPr kumimoji="0" lang="en-US" altLang="en-US" sz="2400" b="0" i="0" u="none" baseline="0">
                <a:solidFill>
                  <a:srgbClr val="000000"/>
                </a:solidFill>
                <a:latin typeface="+mn-lt"/>
                <a:ea typeface="+mn-ea"/>
                <a:cs typeface="+mn-cs"/>
              </a:defRPr>
            </a:lvl1pPr>
            <a:lvl2pPr marL="1184275" indent="-285750" algn="just" defTabSz="914400" rtl="0" eaLnBrk="0" fontAlgn="base" hangingPunct="0">
              <a:lnSpc>
                <a:spcPct val="145000"/>
              </a:lnSpc>
              <a:spcBef>
                <a:spcPct val="20000"/>
              </a:spcBef>
              <a:spcAft>
                <a:spcPct val="0"/>
              </a:spcAft>
              <a:buClr>
                <a:schemeClr val="tx2"/>
              </a:buClr>
              <a:buSzTx/>
              <a:buFont typeface="Wingdings" panose="05000000000000000000" pitchFamily="2" charset="2"/>
              <a:buNone/>
              <a:defRPr kumimoji="0" lang="en-US" altLang="en-US" sz="2400" b="0" i="0" u="none" baseline="0">
                <a:solidFill>
                  <a:srgbClr val="000000"/>
                </a:solidFill>
                <a:latin typeface="+mn-lt"/>
              </a:defRPr>
            </a:lvl2pPr>
            <a:lvl3pPr marL="1592580" indent="-228600" algn="just" defTabSz="914400" rtl="0" eaLnBrk="0" fontAlgn="base" hangingPunct="0">
              <a:lnSpc>
                <a:spcPct val="145000"/>
              </a:lnSpc>
              <a:spcBef>
                <a:spcPct val="20000"/>
              </a:spcBef>
              <a:spcAft>
                <a:spcPct val="0"/>
              </a:spcAft>
              <a:buClr>
                <a:schemeClr val="tx1"/>
              </a:buClr>
              <a:buSzTx/>
              <a:buFontTx/>
              <a:buNone/>
              <a:defRPr kumimoji="0" lang="en-US" altLang="en-US" sz="2400" b="0" i="0" u="none" baseline="0">
                <a:solidFill>
                  <a:srgbClr val="000000"/>
                </a:solidFill>
                <a:latin typeface="+mn-lt"/>
              </a:defRPr>
            </a:lvl3pPr>
            <a:lvl4pPr marL="2000250" indent="-228600" algn="just" defTabSz="914400" rtl="0" eaLnBrk="0" fontAlgn="base" hangingPunct="0">
              <a:lnSpc>
                <a:spcPct val="145000"/>
              </a:lnSpc>
              <a:spcBef>
                <a:spcPct val="20000"/>
              </a:spcBef>
              <a:spcAft>
                <a:spcPct val="0"/>
              </a:spcAft>
              <a:buClrTx/>
              <a:buSzTx/>
              <a:buFontTx/>
              <a:buNone/>
              <a:defRPr kumimoji="0" lang="en-US" altLang="en-US" sz="2400" b="0" i="0" u="none" baseline="0">
                <a:solidFill>
                  <a:srgbClr val="000000"/>
                </a:solidFill>
                <a:latin typeface="+mn-lt"/>
              </a:defRPr>
            </a:lvl4pPr>
            <a:lvl5pPr marL="2408555" indent="-228600" algn="just" defTabSz="914400" rtl="0" eaLnBrk="0" fontAlgn="base" hangingPunct="0">
              <a:lnSpc>
                <a:spcPct val="145000"/>
              </a:lnSpc>
              <a:spcBef>
                <a:spcPct val="20000"/>
              </a:spcBef>
              <a:spcAft>
                <a:spcPct val="0"/>
              </a:spcAft>
              <a:buClrTx/>
              <a:buSzTx/>
              <a:buFontTx/>
              <a:buNone/>
              <a:defRPr kumimoji="0" lang="en-US" altLang="en-US" sz="2400" b="0" i="0" u="none" baseline="0">
                <a:solidFill>
                  <a:srgbClr val="000000"/>
                </a:solidFill>
                <a:latin typeface="+mn-lt"/>
              </a:defRPr>
            </a:lvl5pPr>
            <a:lvl6pPr marL="2865755" indent="-228600" algn="just" rtl="0" fontAlgn="base" hangingPunct="0">
              <a:lnSpc>
                <a:spcPct val="145000"/>
              </a:lnSpc>
              <a:spcBef>
                <a:spcPct val="20000"/>
              </a:spcBef>
              <a:spcAft>
                <a:spcPct val="0"/>
              </a:spcAft>
              <a:defRPr lang="en-US" altLang="en-US" sz="2400">
                <a:solidFill>
                  <a:srgbClr val="000000"/>
                </a:solidFill>
                <a:latin typeface="+mn-lt"/>
              </a:defRPr>
            </a:lvl6pPr>
            <a:lvl7pPr marL="3322955" indent="-228600" algn="just" rtl="0" fontAlgn="base" hangingPunct="0">
              <a:lnSpc>
                <a:spcPct val="145000"/>
              </a:lnSpc>
              <a:spcBef>
                <a:spcPct val="20000"/>
              </a:spcBef>
              <a:spcAft>
                <a:spcPct val="0"/>
              </a:spcAft>
              <a:defRPr lang="en-US" altLang="en-US" sz="2400">
                <a:solidFill>
                  <a:srgbClr val="000000"/>
                </a:solidFill>
                <a:latin typeface="+mn-lt"/>
              </a:defRPr>
            </a:lvl7pPr>
            <a:lvl8pPr marL="3780155" indent="-228600" algn="just" rtl="0" fontAlgn="base" hangingPunct="0">
              <a:lnSpc>
                <a:spcPct val="145000"/>
              </a:lnSpc>
              <a:spcBef>
                <a:spcPct val="20000"/>
              </a:spcBef>
              <a:spcAft>
                <a:spcPct val="0"/>
              </a:spcAft>
              <a:defRPr lang="en-US" altLang="en-US" sz="2400">
                <a:solidFill>
                  <a:srgbClr val="000000"/>
                </a:solidFill>
                <a:latin typeface="+mn-lt"/>
              </a:defRPr>
            </a:lvl8pPr>
            <a:lvl9pPr marL="4237355" indent="-228600" algn="just" rtl="0" fontAlgn="base" hangingPunct="0">
              <a:lnSpc>
                <a:spcPct val="145000"/>
              </a:lnSpc>
              <a:spcBef>
                <a:spcPct val="20000"/>
              </a:spcBef>
              <a:spcAft>
                <a:spcPct val="0"/>
              </a:spcAft>
              <a:defRPr lang="en-US" altLang="en-US" sz="2400">
                <a:solidFill>
                  <a:srgbClr val="000000"/>
                </a:solidFill>
                <a:latin typeface="+mn-lt"/>
              </a:defRPr>
            </a:lvl9pPr>
          </a:lstStyle>
          <a:p>
            <a:pPr eaLnBrk="1">
              <a:buClr>
                <a:srgbClr val="3FB564"/>
              </a:buClr>
            </a:pPr>
            <a:r>
              <a:rPr lang="zh-CN" altLang="en-US" sz="2800" dirty="0">
                <a:ln w="9525" cap="flat" cmpd="sng" algn="ctr">
                  <a:noFill/>
                  <a:prstDash val="solid"/>
                  <a:round/>
                  <a:headEnd type="none" w="med" len="med"/>
                  <a:tailEnd type="none" w="med" len="med"/>
                </a:ln>
                <a:solidFill>
                  <a:srgbClr val="1D41D5"/>
                </a:solidFill>
                <a:latin typeface="微软雅黑" panose="020B0503020204020204" charset="-122"/>
                <a:ea typeface="微软雅黑" panose="020B0503020204020204" charset="-122"/>
                <a:cs typeface="微软雅黑" panose="020B0503020204020204" charset="-122"/>
                <a:sym typeface="Wingdings" panose="05000000000000000000"/>
              </a:rPr>
              <a:t>人的手上常会沾有</a:t>
            </a:r>
            <a:r>
              <a:rPr altLang="zh-CN" sz="2800" dirty="0">
                <a:ln w="9525" cap="flat" cmpd="sng" algn="ctr">
                  <a:noFill/>
                  <a:prstDash val="solid"/>
                  <a:round/>
                  <a:headEnd type="none" w="med" len="med"/>
                  <a:tailEnd type="none" w="med" len="med"/>
                </a:ln>
                <a:solidFill>
                  <a:srgbClr val="1D41D5"/>
                </a:solidFill>
                <a:latin typeface="微软雅黑" panose="020B0503020204020204" charset="-122"/>
                <a:ea typeface="微软雅黑" panose="020B0503020204020204" charset="-122"/>
                <a:cs typeface="微软雅黑" panose="020B0503020204020204" charset="-122"/>
                <a:sym typeface="Wingdings" panose="05000000000000000000"/>
              </a:rPr>
              <a:t>NaCl(</a:t>
            </a:r>
            <a:r>
              <a:rPr lang="zh-CN" altLang="en-US" sz="2800" dirty="0">
                <a:ln w="9525" cap="flat" cmpd="sng" algn="ctr">
                  <a:noFill/>
                  <a:prstDash val="solid"/>
                  <a:round/>
                  <a:headEnd type="none" w="med" len="med"/>
                  <a:tailEnd type="none" w="med" len="med"/>
                </a:ln>
                <a:solidFill>
                  <a:srgbClr val="1D41D5"/>
                </a:solidFill>
                <a:latin typeface="微软雅黑" panose="020B0503020204020204" charset="-122"/>
                <a:ea typeface="微软雅黑" panose="020B0503020204020204" charset="-122"/>
                <a:cs typeface="微软雅黑" panose="020B0503020204020204" charset="-122"/>
                <a:sym typeface="Wingdings" panose="05000000000000000000"/>
              </a:rPr>
              <a:t>汗液的成分之一</a:t>
            </a:r>
            <a:r>
              <a:rPr altLang="zh-CN" sz="2800" dirty="0">
                <a:ln w="9525" cap="flat" cmpd="sng" algn="ctr">
                  <a:noFill/>
                  <a:prstDash val="solid"/>
                  <a:round/>
                  <a:headEnd type="none" w="med" len="med"/>
                  <a:tailEnd type="none" w="med" len="med"/>
                </a:ln>
                <a:solidFill>
                  <a:srgbClr val="1D41D5"/>
                </a:solidFill>
                <a:latin typeface="微软雅黑" panose="020B0503020204020204" charset="-122"/>
                <a:ea typeface="微软雅黑" panose="020B0503020204020204" charset="-122"/>
                <a:cs typeface="微软雅黑" panose="020B0503020204020204" charset="-122"/>
                <a:sym typeface="Wingdings" panose="05000000000000000000"/>
              </a:rPr>
              <a:t>),</a:t>
            </a:r>
            <a:r>
              <a:rPr lang="zh-CN" altLang="en-US" sz="2800" dirty="0">
                <a:ln w="9525" cap="flat" cmpd="sng" algn="ctr">
                  <a:noFill/>
                  <a:prstDash val="solid"/>
                  <a:round/>
                  <a:headEnd type="none" w="med" len="med"/>
                  <a:tailEnd type="none" w="med" len="med"/>
                </a:ln>
                <a:solidFill>
                  <a:srgbClr val="1D41D5"/>
                </a:solidFill>
                <a:latin typeface="微软雅黑" panose="020B0503020204020204" charset="-122"/>
                <a:ea typeface="微软雅黑" panose="020B0503020204020204" charset="-122"/>
                <a:cs typeface="微软雅黑" panose="020B0503020204020204" charset="-122"/>
                <a:sym typeface="Wingdings" panose="05000000000000000000"/>
              </a:rPr>
              <a:t>有时也会沾有其他电解质，当遇到水时，形成电解质溶液。电解质溶液能够导电，因此，湿手直接接触电源时容易发生触电事故。</a:t>
            </a:r>
          </a:p>
          <a:p>
            <a:pPr eaLnBrk="1">
              <a:buClr>
                <a:srgbClr val="3FB564"/>
              </a:buClr>
            </a:pPr>
            <a:endParaRPr lang="zh-CN" altLang="en-US" sz="2800" dirty="0">
              <a:ln w="9525" cap="flat" cmpd="sng" algn="ctr">
                <a:noFill/>
                <a:prstDash val="solid"/>
                <a:round/>
                <a:headEnd type="none" w="med" len="med"/>
                <a:tailEnd type="none" w="med" len="med"/>
              </a:ln>
              <a:solidFill>
                <a:srgbClr val="1D41D5"/>
              </a:solidFill>
              <a:latin typeface="微软雅黑" panose="020B0503020204020204" charset="-122"/>
              <a:ea typeface="微软雅黑" panose="020B0503020204020204" charset="-122"/>
              <a:cs typeface="微软雅黑" panose="020B0503020204020204" charset="-122"/>
              <a:sym typeface="Wingdings" panose="05000000000000000000"/>
            </a:endParaRPr>
          </a:p>
        </p:txBody>
      </p:sp>
      <p:sp>
        <p:nvSpPr>
          <p:cNvPr id="11267" name="Rectangle 5"/>
          <p:cNvSpPr>
            <a:spLocks noChangeArrowheads="1"/>
          </p:cNvSpPr>
          <p:nvPr>
            <p:custDataLst>
              <p:tags r:id="rId2"/>
            </p:custDataLst>
          </p:nvPr>
        </p:nvSpPr>
        <p:spPr bwMode="auto">
          <a:xfrm>
            <a:off x="561280" y="612574"/>
            <a:ext cx="11437915" cy="953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defRPr sz="2400" b="1">
                <a:solidFill>
                  <a:srgbClr val="FF0000"/>
                </a:solidFill>
                <a:latin typeface="Times New Roman" panose="02020603050405020304" pitchFamily="18" charset="0"/>
                <a:ea typeface="宋体" panose="02010600030101010101" pitchFamily="2" charset="-122"/>
              </a:defRPr>
            </a:lvl1pPr>
            <a:lvl2pPr eaLnBrk="0" hangingPunct="0">
              <a:defRPr sz="2400" b="1">
                <a:solidFill>
                  <a:srgbClr val="FF0000"/>
                </a:solidFill>
                <a:latin typeface="Times New Roman" panose="02020603050405020304" pitchFamily="18" charset="0"/>
                <a:ea typeface="宋体" panose="02010600030101010101" pitchFamily="2" charset="-122"/>
              </a:defRPr>
            </a:lvl2pPr>
            <a:lvl3pPr eaLnBrk="0" hangingPunct="0">
              <a:defRPr sz="2400" b="1">
                <a:solidFill>
                  <a:srgbClr val="FF0000"/>
                </a:solidFill>
                <a:latin typeface="Times New Roman" panose="02020603050405020304" pitchFamily="18" charset="0"/>
                <a:ea typeface="宋体" panose="02010600030101010101" pitchFamily="2" charset="-122"/>
              </a:defRPr>
            </a:lvl3pPr>
            <a:lvl4pPr eaLnBrk="0" hangingPunct="0">
              <a:defRPr sz="2400" b="1">
                <a:solidFill>
                  <a:srgbClr val="FF0000"/>
                </a:solidFill>
                <a:latin typeface="Times New Roman" panose="02020603050405020304" pitchFamily="18" charset="0"/>
                <a:ea typeface="宋体" panose="02010600030101010101" pitchFamily="2" charset="-122"/>
              </a:defRPr>
            </a:lvl4pPr>
            <a:lvl5pPr eaLnBrk="0" hangingPunct="0">
              <a:defRPr sz="2400" b="1">
                <a:solidFill>
                  <a:srgbClr val="FF0000"/>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SzTx/>
              <a:defRPr sz="2400" b="1">
                <a:solidFill>
                  <a:srgbClr val="FF0000"/>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SzTx/>
              <a:defRPr sz="2400" b="1">
                <a:solidFill>
                  <a:srgbClr val="FF0000"/>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SzTx/>
              <a:defRPr sz="2400" b="1">
                <a:solidFill>
                  <a:srgbClr val="FF0000"/>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SzTx/>
              <a:defRPr sz="2400" b="1">
                <a:solidFill>
                  <a:srgbClr val="FF0000"/>
                </a:solidFill>
                <a:latin typeface="Times New Roman" panose="02020603050405020304" pitchFamily="18" charset="0"/>
                <a:ea typeface="宋体" panose="02010600030101010101" pitchFamily="2" charset="-122"/>
              </a:defRPr>
            </a:lvl9pPr>
          </a:lstStyle>
          <a:p>
            <a:pPr eaLnBrk="1" hangingPunct="1"/>
            <a:r>
              <a:rPr lang="en-US" altLang="zh-CN" sz="2800" b="0" dirty="0">
                <a:solidFill>
                  <a:srgbClr val="FF0000"/>
                </a:solidFill>
                <a:latin typeface="微软雅黑" panose="020B0503020204020204" charset="-122"/>
                <a:ea typeface="微软雅黑" panose="020B0503020204020204" charset="-122"/>
                <a:cs typeface="Times New Roman" panose="02020603050405020304" pitchFamily="18" charset="0"/>
              </a:rPr>
              <a:t>【</a:t>
            </a:r>
            <a:r>
              <a:rPr lang="zh-CN" altLang="en-US" sz="2800" b="0" dirty="0">
                <a:solidFill>
                  <a:srgbClr val="FF0000"/>
                </a:solidFill>
                <a:latin typeface="微软雅黑" panose="020B0503020204020204" charset="-122"/>
                <a:ea typeface="微软雅黑" panose="020B0503020204020204" charset="-122"/>
                <a:cs typeface="Times New Roman" panose="02020603050405020304" pitchFamily="18" charset="0"/>
              </a:rPr>
              <a:t>学以致用</a:t>
            </a:r>
            <a:r>
              <a:rPr lang="en-US" altLang="zh-CN" sz="2800" b="0" dirty="0">
                <a:solidFill>
                  <a:srgbClr val="FF0000"/>
                </a:solidFill>
                <a:latin typeface="微软雅黑" panose="020B0503020204020204" charset="-122"/>
                <a:ea typeface="微软雅黑" panose="020B0503020204020204" charset="-122"/>
                <a:cs typeface="Times New Roman" panose="02020603050405020304" pitchFamily="18" charset="0"/>
              </a:rPr>
              <a:t>】</a:t>
            </a:r>
            <a:r>
              <a:rPr lang="zh-CN" altLang="en-US" sz="2800" b="0" dirty="0">
                <a:solidFill>
                  <a:schemeClr val="tx1"/>
                </a:solidFill>
                <a:latin typeface="微软雅黑" panose="020B0503020204020204" charset="-122"/>
                <a:ea typeface="微软雅黑" panose="020B0503020204020204" charset="-122"/>
                <a:cs typeface="Times New Roman" panose="02020603050405020304" pitchFamily="18" charset="0"/>
              </a:rPr>
              <a:t>生活常识告诉我们，给电气设备通电时，湿手操作易发生触电事故。这是为什么呢？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266">
                                            <p:txEl>
                                              <p:pRg st="0" end="0"/>
                                            </p:txEl>
                                          </p:spTgt>
                                        </p:tgtEl>
                                        <p:attrNameLst>
                                          <p:attrName>style.visibility</p:attrName>
                                        </p:attrNameLst>
                                      </p:cBhvr>
                                      <p:to>
                                        <p:strVal val="visible"/>
                                      </p:to>
                                    </p:set>
                                    <p:anim calcmode="lin" valueType="num">
                                      <p:cBhvr additive="base">
                                        <p:cTn id="7" dur="500" fill="hold"/>
                                        <p:tgtEl>
                                          <p:spTgt spid="1126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26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箭头: 左右 2"/>
          <p:cNvSpPr/>
          <p:nvPr/>
        </p:nvSpPr>
        <p:spPr>
          <a:xfrm>
            <a:off x="4989830" y="354330"/>
            <a:ext cx="2143125" cy="684530"/>
          </a:xfrm>
          <a:prstGeom prst="leftRightArrow">
            <a:avLst>
              <a:gd name="adj1" fmla="val 100000"/>
              <a:gd name="adj2" fmla="val 50000"/>
            </a:avLst>
          </a:prstGeom>
          <a:solidFill>
            <a:srgbClr val="0985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5603" name="矩形 3"/>
          <p:cNvSpPr/>
          <p:nvPr/>
        </p:nvSpPr>
        <p:spPr>
          <a:xfrm>
            <a:off x="4102100" y="396875"/>
            <a:ext cx="3987800" cy="585788"/>
          </a:xfrm>
          <a:prstGeom prst="rect">
            <a:avLst/>
          </a:prstGeom>
          <a:noFill/>
          <a:ln w="9525">
            <a:noFill/>
          </a:ln>
        </p:spPr>
        <p:txBody>
          <a:bodyPr wrap="square" anchor="t" anchorCtr="0">
            <a:spAutoFit/>
          </a:bodyPr>
          <a:lstStyle/>
          <a:p>
            <a:pPr algn="ctr"/>
            <a:r>
              <a:rPr lang="zh-CN" altLang="en-US" sz="3200" b="1">
                <a:solidFill>
                  <a:schemeClr val="bg1"/>
                </a:solidFill>
                <a:latin typeface="微软雅黑" panose="020B0503020204020204" charset="-122"/>
                <a:ea typeface="微软雅黑" panose="020B0503020204020204" charset="-122"/>
              </a:rPr>
              <a:t>小结</a:t>
            </a:r>
          </a:p>
        </p:txBody>
      </p:sp>
      <p:sp>
        <p:nvSpPr>
          <p:cNvPr id="8" name="文本框 7"/>
          <p:cNvSpPr txBox="1"/>
          <p:nvPr/>
        </p:nvSpPr>
        <p:spPr>
          <a:xfrm>
            <a:off x="4797257" y="3242418"/>
            <a:ext cx="1846262" cy="923925"/>
          </a:xfrm>
          <a:prstGeom prst="rect">
            <a:avLst/>
          </a:prstGeom>
          <a:noFill/>
          <a:ln w="9525">
            <a:noFill/>
          </a:ln>
        </p:spPr>
        <p:txBody>
          <a:bodyPr wrap="square" anchor="t" anchorCtr="0">
            <a:spAutoFit/>
          </a:bodyPr>
          <a:lstStyle/>
          <a:p>
            <a:pPr algn="ctr">
              <a:lnSpc>
                <a:spcPct val="150000"/>
              </a:lnSpc>
            </a:pPr>
            <a:r>
              <a:rPr lang="zh-CN" altLang="en-US">
                <a:latin typeface="Times New Roman" panose="02020603050405020304" pitchFamily="18" charset="0"/>
                <a:ea typeface="微软雅黑" panose="020B0503020204020204" charset="-122"/>
              </a:rPr>
              <a:t>溶于水</a:t>
            </a:r>
            <a:r>
              <a:rPr lang="zh-CN" altLang="en-US" b="1">
                <a:solidFill>
                  <a:srgbClr val="FF0000"/>
                </a:solidFill>
                <a:latin typeface="Times New Roman" panose="02020603050405020304" pitchFamily="18" charset="0"/>
                <a:ea typeface="微软雅黑" panose="020B0503020204020204" charset="-122"/>
              </a:rPr>
              <a:t>或</a:t>
            </a:r>
            <a:endParaRPr lang="en-US" altLang="zh-CN" b="1">
              <a:solidFill>
                <a:srgbClr val="FF0000"/>
              </a:solidFill>
              <a:latin typeface="Times New Roman" panose="02020603050405020304" pitchFamily="18" charset="0"/>
              <a:ea typeface="微软雅黑" panose="020B0503020204020204" charset="-122"/>
            </a:endParaRPr>
          </a:p>
          <a:p>
            <a:pPr algn="ctr">
              <a:lnSpc>
                <a:spcPct val="150000"/>
              </a:lnSpc>
            </a:pPr>
            <a:r>
              <a:rPr lang="zh-CN" altLang="en-US">
                <a:latin typeface="Times New Roman" panose="02020603050405020304" pitchFamily="18" charset="0"/>
                <a:ea typeface="微软雅黑" panose="020B0503020204020204" charset="-122"/>
              </a:rPr>
              <a:t>熔融状态</a:t>
            </a:r>
          </a:p>
        </p:txBody>
      </p:sp>
      <p:grpSp>
        <p:nvGrpSpPr>
          <p:cNvPr id="1045" name="组合 1044"/>
          <p:cNvGrpSpPr/>
          <p:nvPr/>
        </p:nvGrpSpPr>
        <p:grpSpPr>
          <a:xfrm>
            <a:off x="1017419" y="1396156"/>
            <a:ext cx="4090988" cy="2573337"/>
            <a:chOff x="870991" y="1831356"/>
            <a:chExt cx="4090981" cy="2574546"/>
          </a:xfrm>
        </p:grpSpPr>
        <p:sp>
          <p:nvSpPr>
            <p:cNvPr id="32" name="矩形: 圆角 31"/>
            <p:cNvSpPr/>
            <p:nvPr/>
          </p:nvSpPr>
          <p:spPr>
            <a:xfrm>
              <a:off x="870991" y="2164964"/>
              <a:ext cx="494604" cy="969962"/>
            </a:xfrm>
            <a:prstGeom prst="roundRect">
              <a:avLst/>
            </a:prstGeom>
            <a:solidFill>
              <a:srgbClr val="8F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zh-CN" altLang="en-US" sz="2400" b="1" strike="noStrike" noProof="1">
                  <a:latin typeface="+mn-ea"/>
                </a:rPr>
                <a:t>物质</a:t>
              </a:r>
            </a:p>
          </p:txBody>
        </p:sp>
        <p:cxnSp>
          <p:nvCxnSpPr>
            <p:cNvPr id="9" name="连接符: 肘形 8"/>
            <p:cNvCxnSpPr>
              <a:stCxn id="32" idx="3"/>
              <a:endCxn id="27" idx="1"/>
            </p:cNvCxnSpPr>
            <p:nvPr/>
          </p:nvCxnSpPr>
          <p:spPr>
            <a:xfrm flipV="1">
              <a:off x="1365595" y="2078285"/>
              <a:ext cx="639546" cy="571660"/>
            </a:xfrm>
            <a:prstGeom prst="bentConnector3">
              <a:avLst>
                <a:gd name="adj1" fmla="val 50000"/>
              </a:avLst>
            </a:prstGeom>
            <a:ln w="38100">
              <a:solidFill>
                <a:srgbClr val="F6BE98"/>
              </a:solidFill>
            </a:ln>
          </p:spPr>
          <p:style>
            <a:lnRef idx="1">
              <a:schemeClr val="accent1"/>
            </a:lnRef>
            <a:fillRef idx="0">
              <a:schemeClr val="accent1"/>
            </a:fillRef>
            <a:effectRef idx="0">
              <a:schemeClr val="accent1"/>
            </a:effectRef>
            <a:fontRef idx="minor">
              <a:schemeClr val="tx1"/>
            </a:fontRef>
          </p:style>
        </p:cxnSp>
        <p:cxnSp>
          <p:nvCxnSpPr>
            <p:cNvPr id="11" name="连接符: 肘形 10"/>
            <p:cNvCxnSpPr>
              <a:stCxn id="32" idx="3"/>
              <a:endCxn id="27" idx="1"/>
            </p:cNvCxnSpPr>
            <p:nvPr/>
          </p:nvCxnSpPr>
          <p:spPr>
            <a:xfrm rot="16200000" flipH="1">
              <a:off x="1505723" y="2829579"/>
              <a:ext cx="679050" cy="319771"/>
            </a:xfrm>
            <a:prstGeom prst="bentConnector2">
              <a:avLst/>
            </a:prstGeom>
            <a:ln w="38100">
              <a:solidFill>
                <a:srgbClr val="F6BE98"/>
              </a:solidFill>
            </a:ln>
          </p:spPr>
          <p:style>
            <a:lnRef idx="1">
              <a:schemeClr val="accent1"/>
            </a:lnRef>
            <a:fillRef idx="0">
              <a:schemeClr val="accent1"/>
            </a:fillRef>
            <a:effectRef idx="0">
              <a:schemeClr val="accent1"/>
            </a:effectRef>
            <a:fontRef idx="minor">
              <a:schemeClr val="tx1"/>
            </a:fontRef>
          </p:style>
        </p:cxnSp>
        <p:sp>
          <p:nvSpPr>
            <p:cNvPr id="27" name="矩形: 圆角 26"/>
            <p:cNvSpPr/>
            <p:nvPr/>
          </p:nvSpPr>
          <p:spPr>
            <a:xfrm>
              <a:off x="2005141" y="1831356"/>
              <a:ext cx="1173997" cy="493858"/>
            </a:xfrm>
            <a:prstGeom prst="roundRect">
              <a:avLst/>
            </a:prstGeom>
            <a:solidFill>
              <a:srgbClr val="8F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zh-CN" altLang="en-US" sz="2400" b="1" strike="noStrike" noProof="1">
                  <a:latin typeface="+mn-ea"/>
                </a:rPr>
                <a:t>混合物</a:t>
              </a:r>
            </a:p>
          </p:txBody>
        </p:sp>
        <p:sp>
          <p:nvSpPr>
            <p:cNvPr id="28" name="矩形: 圆角 27"/>
            <p:cNvSpPr/>
            <p:nvPr/>
          </p:nvSpPr>
          <p:spPr>
            <a:xfrm>
              <a:off x="2005141" y="3082068"/>
              <a:ext cx="1173997" cy="493858"/>
            </a:xfrm>
            <a:prstGeom prst="roundRect">
              <a:avLst/>
            </a:prstGeom>
            <a:solidFill>
              <a:srgbClr val="8F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zh-CN" altLang="en-US" sz="2400" b="1" strike="noStrike" noProof="1">
                  <a:latin typeface="+mn-ea"/>
                </a:rPr>
                <a:t>纯净物</a:t>
              </a:r>
            </a:p>
          </p:txBody>
        </p:sp>
        <p:cxnSp>
          <p:nvCxnSpPr>
            <p:cNvPr id="29" name="连接符: 肘形 28"/>
            <p:cNvCxnSpPr>
              <a:stCxn id="28" idx="3"/>
              <a:endCxn id="31" idx="1"/>
            </p:cNvCxnSpPr>
            <p:nvPr/>
          </p:nvCxnSpPr>
          <p:spPr>
            <a:xfrm flipV="1">
              <a:off x="3179138" y="2572143"/>
              <a:ext cx="608837" cy="756854"/>
            </a:xfrm>
            <a:prstGeom prst="bentConnector3">
              <a:avLst>
                <a:gd name="adj1" fmla="val 50000"/>
              </a:avLst>
            </a:prstGeom>
            <a:ln w="38100">
              <a:solidFill>
                <a:srgbClr val="F6BE98"/>
              </a:solidFill>
            </a:ln>
          </p:spPr>
          <p:style>
            <a:lnRef idx="1">
              <a:schemeClr val="accent1"/>
            </a:lnRef>
            <a:fillRef idx="0">
              <a:schemeClr val="accent1"/>
            </a:fillRef>
            <a:effectRef idx="0">
              <a:schemeClr val="accent1"/>
            </a:effectRef>
            <a:fontRef idx="minor">
              <a:schemeClr val="tx1"/>
            </a:fontRef>
          </p:style>
        </p:cxnSp>
        <p:cxnSp>
          <p:nvCxnSpPr>
            <p:cNvPr id="30" name="连接符: 肘形 29"/>
            <p:cNvCxnSpPr>
              <a:stCxn id="28" idx="3"/>
              <a:endCxn id="33" idx="1"/>
            </p:cNvCxnSpPr>
            <p:nvPr/>
          </p:nvCxnSpPr>
          <p:spPr>
            <a:xfrm rot="16200000" flipH="1">
              <a:off x="3219578" y="3590576"/>
              <a:ext cx="829974" cy="306820"/>
            </a:xfrm>
            <a:prstGeom prst="bentConnector2">
              <a:avLst/>
            </a:prstGeom>
            <a:ln w="38100">
              <a:solidFill>
                <a:srgbClr val="F6BE98"/>
              </a:solidFill>
            </a:ln>
          </p:spPr>
          <p:style>
            <a:lnRef idx="1">
              <a:schemeClr val="accent1"/>
            </a:lnRef>
            <a:fillRef idx="0">
              <a:schemeClr val="accent1"/>
            </a:fillRef>
            <a:effectRef idx="0">
              <a:schemeClr val="accent1"/>
            </a:effectRef>
            <a:fontRef idx="minor">
              <a:schemeClr val="tx1"/>
            </a:fontRef>
          </p:style>
        </p:cxnSp>
        <p:sp>
          <p:nvSpPr>
            <p:cNvPr id="31" name="矩形: 圆角 30"/>
            <p:cNvSpPr/>
            <p:nvPr/>
          </p:nvSpPr>
          <p:spPr>
            <a:xfrm>
              <a:off x="3787975" y="2325214"/>
              <a:ext cx="1173997" cy="493858"/>
            </a:xfrm>
            <a:prstGeom prst="roundRect">
              <a:avLst/>
            </a:prstGeom>
            <a:solidFill>
              <a:srgbClr val="8F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zh-CN" altLang="en-US" sz="2400" b="1" strike="noStrike" noProof="1">
                  <a:latin typeface="+mn-ea"/>
                </a:rPr>
                <a:t>单质</a:t>
              </a:r>
            </a:p>
          </p:txBody>
        </p:sp>
        <p:sp>
          <p:nvSpPr>
            <p:cNvPr id="33" name="矩形: 圆角 32"/>
            <p:cNvSpPr/>
            <p:nvPr/>
          </p:nvSpPr>
          <p:spPr>
            <a:xfrm>
              <a:off x="3787975" y="3912044"/>
              <a:ext cx="1173997" cy="493858"/>
            </a:xfrm>
            <a:prstGeom prst="roundRect">
              <a:avLst/>
            </a:prstGeom>
            <a:solidFill>
              <a:srgbClr val="8F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zh-CN" altLang="en-US" sz="2400" b="1" strike="noStrike" noProof="1">
                  <a:latin typeface="+mn-ea"/>
                </a:rPr>
                <a:t>化合物</a:t>
              </a:r>
            </a:p>
          </p:txBody>
        </p:sp>
      </p:grpSp>
      <p:grpSp>
        <p:nvGrpSpPr>
          <p:cNvPr id="1046" name="组合 1045"/>
          <p:cNvGrpSpPr/>
          <p:nvPr/>
        </p:nvGrpSpPr>
        <p:grpSpPr>
          <a:xfrm>
            <a:off x="5108407" y="3130501"/>
            <a:ext cx="2303462" cy="1187449"/>
            <a:chOff x="5107724" y="3567299"/>
            <a:chExt cx="2304175" cy="1187255"/>
          </a:xfrm>
        </p:grpSpPr>
        <p:cxnSp>
          <p:nvCxnSpPr>
            <p:cNvPr id="10" name="连接符: 肘形 9"/>
            <p:cNvCxnSpPr>
              <a:stCxn id="33" idx="3"/>
              <a:endCxn id="95" idx="1"/>
            </p:cNvCxnSpPr>
            <p:nvPr/>
          </p:nvCxnSpPr>
          <p:spPr>
            <a:xfrm flipV="1">
              <a:off x="5107724" y="3567299"/>
              <a:ext cx="2304175" cy="592083"/>
            </a:xfrm>
            <a:prstGeom prst="bentConnector3">
              <a:avLst>
                <a:gd name="adj1" fmla="val 50000"/>
              </a:avLst>
            </a:prstGeom>
            <a:ln w="38100">
              <a:solidFill>
                <a:srgbClr val="F6BE98"/>
              </a:solidFill>
            </a:ln>
          </p:spPr>
          <p:style>
            <a:lnRef idx="1">
              <a:schemeClr val="accent1"/>
            </a:lnRef>
            <a:fillRef idx="0">
              <a:schemeClr val="accent1"/>
            </a:fillRef>
            <a:effectRef idx="0">
              <a:schemeClr val="accent1"/>
            </a:effectRef>
            <a:fontRef idx="minor">
              <a:schemeClr val="tx1"/>
            </a:fontRef>
          </p:style>
        </p:cxnSp>
        <p:cxnSp>
          <p:nvCxnSpPr>
            <p:cNvPr id="76" name="连接符: 肘形 75"/>
            <p:cNvCxnSpPr>
              <a:stCxn id="33" idx="3"/>
              <a:endCxn id="97" idx="1"/>
            </p:cNvCxnSpPr>
            <p:nvPr/>
          </p:nvCxnSpPr>
          <p:spPr>
            <a:xfrm>
              <a:off x="5107724" y="4159381"/>
              <a:ext cx="2293060" cy="595173"/>
            </a:xfrm>
            <a:prstGeom prst="bentConnector3">
              <a:avLst>
                <a:gd name="adj1" fmla="val 50000"/>
              </a:avLst>
            </a:prstGeom>
            <a:ln w="38100">
              <a:solidFill>
                <a:srgbClr val="F6BE98"/>
              </a:solidFill>
            </a:ln>
          </p:spPr>
          <p:style>
            <a:lnRef idx="1">
              <a:schemeClr val="accent1"/>
            </a:lnRef>
            <a:fillRef idx="0">
              <a:schemeClr val="accent1"/>
            </a:fillRef>
            <a:effectRef idx="0">
              <a:schemeClr val="accent1"/>
            </a:effectRef>
            <a:fontRef idx="minor">
              <a:schemeClr val="tx1"/>
            </a:fontRef>
          </p:style>
        </p:cxnSp>
      </p:grpSp>
      <p:sp>
        <p:nvSpPr>
          <p:cNvPr id="94" name="文本框 93"/>
          <p:cNvSpPr txBox="1"/>
          <p:nvPr/>
        </p:nvSpPr>
        <p:spPr>
          <a:xfrm>
            <a:off x="6097419" y="2670918"/>
            <a:ext cx="1465263" cy="506413"/>
          </a:xfrm>
          <a:prstGeom prst="rect">
            <a:avLst/>
          </a:prstGeom>
          <a:noFill/>
          <a:ln w="9525">
            <a:noFill/>
          </a:ln>
        </p:spPr>
        <p:txBody>
          <a:bodyPr wrap="square" anchor="t" anchorCtr="0">
            <a:spAutoFit/>
          </a:bodyPr>
          <a:lstStyle/>
          <a:p>
            <a:pPr algn="ctr">
              <a:lnSpc>
                <a:spcPct val="150000"/>
              </a:lnSpc>
            </a:pPr>
            <a:r>
              <a:rPr lang="zh-CN" altLang="en-US" dirty="0">
                <a:latin typeface="Times New Roman" panose="02020603050405020304" pitchFamily="18" charset="0"/>
                <a:ea typeface="微软雅黑" panose="020B0503020204020204" charset="-122"/>
              </a:rPr>
              <a:t>能自身电离</a:t>
            </a:r>
          </a:p>
        </p:txBody>
      </p:sp>
      <p:sp>
        <p:nvSpPr>
          <p:cNvPr id="95" name="矩形: 圆角 94"/>
          <p:cNvSpPr/>
          <p:nvPr/>
        </p:nvSpPr>
        <p:spPr>
          <a:xfrm>
            <a:off x="7411869" y="2883643"/>
            <a:ext cx="1174750" cy="493713"/>
          </a:xfrm>
          <a:prstGeom prst="roundRect">
            <a:avLst/>
          </a:prstGeom>
          <a:solidFill>
            <a:srgbClr val="8F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zh-CN" altLang="en-US" sz="2400" b="1" strike="noStrike" noProof="1">
                <a:latin typeface="+mn-ea"/>
              </a:rPr>
              <a:t>电解质</a:t>
            </a:r>
          </a:p>
        </p:txBody>
      </p:sp>
      <p:sp>
        <p:nvSpPr>
          <p:cNvPr id="96" name="文本框 95"/>
          <p:cNvSpPr txBox="1"/>
          <p:nvPr/>
        </p:nvSpPr>
        <p:spPr>
          <a:xfrm>
            <a:off x="5903744" y="3872656"/>
            <a:ext cx="1844675" cy="922337"/>
          </a:xfrm>
          <a:prstGeom prst="rect">
            <a:avLst/>
          </a:prstGeom>
          <a:noFill/>
          <a:ln w="9525">
            <a:noFill/>
          </a:ln>
        </p:spPr>
        <p:txBody>
          <a:bodyPr wrap="square" anchor="t" anchorCtr="0">
            <a:spAutoFit/>
          </a:bodyPr>
          <a:lstStyle/>
          <a:p>
            <a:pPr algn="ctr">
              <a:lnSpc>
                <a:spcPct val="150000"/>
              </a:lnSpc>
            </a:pPr>
            <a:r>
              <a:rPr lang="zh-CN" altLang="en-US">
                <a:latin typeface="Times New Roman" panose="02020603050405020304" pitchFamily="18" charset="0"/>
                <a:ea typeface="微软雅黑" panose="020B0503020204020204" charset="-122"/>
              </a:rPr>
              <a:t>均不能</a:t>
            </a:r>
          </a:p>
          <a:p>
            <a:pPr algn="ctr">
              <a:lnSpc>
                <a:spcPct val="150000"/>
              </a:lnSpc>
            </a:pPr>
            <a:r>
              <a:rPr lang="zh-CN" altLang="en-US">
                <a:latin typeface="Times New Roman" panose="02020603050405020304" pitchFamily="18" charset="0"/>
                <a:ea typeface="微软雅黑" panose="020B0503020204020204" charset="-122"/>
              </a:rPr>
              <a:t>自身电离</a:t>
            </a:r>
          </a:p>
        </p:txBody>
      </p:sp>
      <p:sp>
        <p:nvSpPr>
          <p:cNvPr id="97" name="矩形: 圆角 96"/>
          <p:cNvSpPr/>
          <p:nvPr/>
        </p:nvSpPr>
        <p:spPr>
          <a:xfrm>
            <a:off x="7400757" y="4071093"/>
            <a:ext cx="1595438" cy="493713"/>
          </a:xfrm>
          <a:prstGeom prst="roundRect">
            <a:avLst/>
          </a:prstGeom>
          <a:solidFill>
            <a:srgbClr val="8F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zh-CN" altLang="en-US" sz="2400" b="1" strike="noStrike" noProof="1">
                <a:latin typeface="+mn-ea"/>
              </a:rPr>
              <a:t>非电解质</a:t>
            </a:r>
          </a:p>
        </p:txBody>
      </p:sp>
      <p:cxnSp>
        <p:nvCxnSpPr>
          <p:cNvPr id="100" name="直接箭头连接符 99"/>
          <p:cNvCxnSpPr>
            <a:stCxn id="33" idx="3"/>
            <a:endCxn id="97" idx="1"/>
          </p:cNvCxnSpPr>
          <p:nvPr/>
        </p:nvCxnSpPr>
        <p:spPr>
          <a:xfrm>
            <a:off x="5108407" y="2135931"/>
            <a:ext cx="977900" cy="0"/>
          </a:xfrm>
          <a:prstGeom prst="straightConnector1">
            <a:avLst/>
          </a:prstGeom>
          <a:ln w="38100">
            <a:solidFill>
              <a:srgbClr val="F6BE98"/>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a:stCxn id="33" idx="3"/>
            <a:endCxn id="97" idx="1"/>
          </p:cNvCxnSpPr>
          <p:nvPr/>
        </p:nvCxnSpPr>
        <p:spPr>
          <a:xfrm>
            <a:off x="3325644" y="1642218"/>
            <a:ext cx="2749550" cy="12700"/>
          </a:xfrm>
          <a:prstGeom prst="straightConnector1">
            <a:avLst/>
          </a:prstGeom>
          <a:ln w="38100">
            <a:solidFill>
              <a:srgbClr val="F6BE98"/>
            </a:solidFill>
            <a:tailEnd type="triangle"/>
          </a:ln>
        </p:spPr>
        <p:style>
          <a:lnRef idx="1">
            <a:schemeClr val="accent1"/>
          </a:lnRef>
          <a:fillRef idx="0">
            <a:schemeClr val="accent1"/>
          </a:fillRef>
          <a:effectRef idx="0">
            <a:schemeClr val="accent1"/>
          </a:effectRef>
          <a:fontRef idx="minor">
            <a:schemeClr val="tx1"/>
          </a:fontRef>
        </p:style>
      </p:cxnSp>
      <p:sp>
        <p:nvSpPr>
          <p:cNvPr id="102" name="矩形: 圆角 101"/>
          <p:cNvSpPr/>
          <p:nvPr/>
        </p:nvSpPr>
        <p:spPr>
          <a:xfrm>
            <a:off x="6086307" y="1404093"/>
            <a:ext cx="2447925" cy="979488"/>
          </a:xfrm>
          <a:prstGeom prst="roundRect">
            <a:avLst/>
          </a:prstGeom>
          <a:noFill/>
          <a:ln w="28575">
            <a:solidFill>
              <a:srgbClr val="8FB3E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zh-CN" altLang="en-US" sz="2400" strike="noStrike" noProof="1">
                <a:solidFill>
                  <a:schemeClr val="tx1"/>
                </a:solidFill>
                <a:latin typeface="+mn-ea"/>
              </a:rPr>
              <a:t>既不是电解质</a:t>
            </a:r>
            <a:endParaRPr lang="en-US" altLang="zh-CN" sz="2400" strike="noStrike" noProof="1">
              <a:solidFill>
                <a:schemeClr val="tx1"/>
              </a:solidFill>
              <a:latin typeface="+mn-ea"/>
            </a:endParaRPr>
          </a:p>
          <a:p>
            <a:pPr algn="ctr" fontAlgn="auto"/>
            <a:r>
              <a:rPr lang="zh-CN" altLang="en-US" sz="2400" strike="noStrike" noProof="1">
                <a:solidFill>
                  <a:schemeClr val="tx1"/>
                </a:solidFill>
                <a:latin typeface="+mn-ea"/>
              </a:rPr>
              <a:t>也不是非电解质</a:t>
            </a:r>
          </a:p>
        </p:txBody>
      </p:sp>
      <p:cxnSp>
        <p:nvCxnSpPr>
          <p:cNvPr id="2" name="直接箭头连接符 1"/>
          <p:cNvCxnSpPr/>
          <p:nvPr/>
        </p:nvCxnSpPr>
        <p:spPr>
          <a:xfrm>
            <a:off x="8644404" y="3102718"/>
            <a:ext cx="660400" cy="7620"/>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sp>
        <p:nvSpPr>
          <p:cNvPr id="4" name="文本框 3"/>
          <p:cNvSpPr txBox="1"/>
          <p:nvPr/>
        </p:nvSpPr>
        <p:spPr>
          <a:xfrm>
            <a:off x="9412754" y="2893168"/>
            <a:ext cx="1593850" cy="460375"/>
          </a:xfrm>
          <a:prstGeom prst="rect">
            <a:avLst/>
          </a:prstGeom>
          <a:noFill/>
        </p:spPr>
        <p:txBody>
          <a:bodyPr wrap="square" rtlCol="0">
            <a:spAutoFit/>
          </a:bodyPr>
          <a:lstStyle/>
          <a:p>
            <a:r>
              <a:rPr lang="zh-CN" altLang="en-US" sz="2400"/>
              <a:t>物质种类</a:t>
            </a:r>
          </a:p>
        </p:txBody>
      </p:sp>
      <p:sp>
        <p:nvSpPr>
          <p:cNvPr id="5" name="文本框 4"/>
          <p:cNvSpPr txBox="1"/>
          <p:nvPr>
            <p:custDataLst>
              <p:tags r:id="rId1"/>
            </p:custDataLst>
          </p:nvPr>
        </p:nvSpPr>
        <p:spPr>
          <a:xfrm>
            <a:off x="9539754" y="4104748"/>
            <a:ext cx="1593850" cy="460375"/>
          </a:xfrm>
          <a:prstGeom prst="rect">
            <a:avLst/>
          </a:prstGeom>
          <a:noFill/>
        </p:spPr>
        <p:txBody>
          <a:bodyPr wrap="square" rtlCol="0">
            <a:spAutoFit/>
          </a:bodyPr>
          <a:lstStyle/>
          <a:p>
            <a:r>
              <a:rPr lang="zh-CN" altLang="en-US" sz="2400"/>
              <a:t>物质种类</a:t>
            </a:r>
          </a:p>
        </p:txBody>
      </p:sp>
      <p:cxnSp>
        <p:nvCxnSpPr>
          <p:cNvPr id="6" name="直接箭头连接符 5"/>
          <p:cNvCxnSpPr/>
          <p:nvPr>
            <p:custDataLst>
              <p:tags r:id="rId2"/>
            </p:custDataLst>
          </p:nvPr>
        </p:nvCxnSpPr>
        <p:spPr>
          <a:xfrm>
            <a:off x="8996194" y="4331443"/>
            <a:ext cx="660400" cy="7620"/>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sp>
        <p:nvSpPr>
          <p:cNvPr id="7" name="文本框 6"/>
          <p:cNvSpPr txBox="1"/>
          <p:nvPr>
            <p:custDataLst>
              <p:tags r:id="rId3"/>
            </p:custDataLst>
          </p:nvPr>
        </p:nvSpPr>
        <p:spPr>
          <a:xfrm>
            <a:off x="8585984" y="2633453"/>
            <a:ext cx="916940" cy="506730"/>
          </a:xfrm>
          <a:prstGeom prst="rect">
            <a:avLst/>
          </a:prstGeom>
          <a:noFill/>
          <a:ln w="9525">
            <a:noFill/>
          </a:ln>
        </p:spPr>
        <p:txBody>
          <a:bodyPr wrap="square" anchor="t" anchorCtr="0">
            <a:spAutoFit/>
          </a:bodyPr>
          <a:lstStyle/>
          <a:p>
            <a:pPr algn="ctr">
              <a:lnSpc>
                <a:spcPct val="150000"/>
              </a:lnSpc>
            </a:pPr>
            <a:r>
              <a:rPr lang="zh-CN" altLang="en-US">
                <a:latin typeface="Times New Roman" panose="02020603050405020304" pitchFamily="18" charset="0"/>
                <a:ea typeface="微软雅黑" panose="020B0503020204020204" charset="-122"/>
              </a:rPr>
              <a:t>熟记</a:t>
            </a:r>
          </a:p>
        </p:txBody>
      </p:sp>
      <p:sp>
        <p:nvSpPr>
          <p:cNvPr id="12" name="文本框 11"/>
          <p:cNvSpPr txBox="1"/>
          <p:nvPr>
            <p:custDataLst>
              <p:tags r:id="rId4"/>
            </p:custDataLst>
          </p:nvPr>
        </p:nvSpPr>
        <p:spPr>
          <a:xfrm>
            <a:off x="8845064" y="3832333"/>
            <a:ext cx="916940" cy="506730"/>
          </a:xfrm>
          <a:prstGeom prst="rect">
            <a:avLst/>
          </a:prstGeom>
          <a:noFill/>
          <a:ln w="9525">
            <a:noFill/>
          </a:ln>
        </p:spPr>
        <p:txBody>
          <a:bodyPr wrap="square" anchor="t" anchorCtr="0">
            <a:spAutoFit/>
          </a:bodyPr>
          <a:lstStyle/>
          <a:p>
            <a:pPr algn="ctr">
              <a:lnSpc>
                <a:spcPct val="150000"/>
              </a:lnSpc>
            </a:pPr>
            <a:r>
              <a:rPr lang="zh-CN" altLang="en-US">
                <a:latin typeface="Times New Roman" panose="02020603050405020304" pitchFamily="18" charset="0"/>
                <a:ea typeface="微软雅黑" panose="020B0503020204020204" charset="-122"/>
              </a:rPr>
              <a:t>熟记</a:t>
            </a:r>
          </a:p>
        </p:txBody>
      </p:sp>
      <p:sp>
        <p:nvSpPr>
          <p:cNvPr id="15" name="文本框 14">
            <a:extLst>
              <a:ext uri="{FF2B5EF4-FFF2-40B4-BE49-F238E27FC236}">
                <a16:creationId xmlns:a16="http://schemas.microsoft.com/office/drawing/2014/main" id="{5CD532A5-2B59-316A-F5ED-BB4FF621F48D}"/>
              </a:ext>
            </a:extLst>
          </p:cNvPr>
          <p:cNvSpPr txBox="1"/>
          <p:nvPr/>
        </p:nvSpPr>
        <p:spPr>
          <a:xfrm>
            <a:off x="1017419" y="4944968"/>
            <a:ext cx="9452162" cy="969496"/>
          </a:xfrm>
          <a:prstGeom prst="rect">
            <a:avLst/>
          </a:prstGeom>
          <a:solidFill>
            <a:srgbClr val="CCFF99"/>
          </a:solidFill>
          <a:ln w="19050">
            <a:solidFill>
              <a:schemeClr val="tx1"/>
            </a:solidFill>
          </a:ln>
        </p:spPr>
        <p:txBody>
          <a:bodyPr wrap="square">
            <a:spAutoFit/>
          </a:bodyPr>
          <a:lstStyle/>
          <a:p>
            <a:r>
              <a:rPr lang="zh-CN" altLang="en-US" sz="2800"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常见</a:t>
            </a:r>
            <a:r>
              <a:rPr lang="zh-CN" altLang="en-US" sz="2800" b="1"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电解质</a:t>
            </a:r>
            <a:r>
              <a:rPr lang="zh-CN" altLang="en-US" sz="2400"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a:t>
            </a:r>
            <a:r>
              <a:rPr lang="zh-CN" altLang="en-US" sz="2400"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酸、碱、盐、金属氧化物</a:t>
            </a:r>
            <a:endParaRPr lang="en-US" altLang="zh-CN" sz="2400"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endParaRPr>
          </a:p>
          <a:p>
            <a:pPr>
              <a:spcBef>
                <a:spcPts val="600"/>
              </a:spcBef>
            </a:pPr>
            <a:r>
              <a:rPr lang="zh-CN" altLang="en-US" sz="2400"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常见非电解质：大部分</a:t>
            </a:r>
            <a:r>
              <a:rPr lang="zh-CN" altLang="en-US" sz="2400" b="1"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有机物</a:t>
            </a:r>
            <a:r>
              <a:rPr lang="zh-CN" altLang="en-US" sz="2400"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、非金属</a:t>
            </a:r>
            <a:r>
              <a:rPr lang="zh-CN" altLang="en-US" sz="2400" b="1"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氧化物</a:t>
            </a:r>
            <a:r>
              <a:rPr lang="en-US" altLang="zh-CN" sz="2400"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a:t>
            </a:r>
            <a:r>
              <a:rPr lang="en-US" altLang="zh-CN" sz="2400" b="1"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a:t>
            </a:r>
            <a:r>
              <a:rPr lang="en-US" altLang="zh-CN" sz="2400" b="1" baseline="-25000"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2</a:t>
            </a:r>
            <a:r>
              <a:rPr lang="zh-CN" altLang="en-US" sz="2400" b="1"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a:t>
            </a:r>
            <a:r>
              <a:rPr lang="en-US" altLang="zh-CN" sz="2400" b="1"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CO</a:t>
            </a:r>
            <a:r>
              <a:rPr lang="zh-CN" altLang="en-US" sz="2400"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等</a:t>
            </a:r>
            <a:r>
              <a:rPr lang="en-US" altLang="zh-CN" sz="2400"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a:t>
            </a:r>
            <a:r>
              <a:rPr lang="zh-CN" altLang="en-US" sz="2400"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a:t>
            </a:r>
            <a:r>
              <a:rPr lang="en-US" altLang="zh-CN" sz="2400" b="1"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NH</a:t>
            </a:r>
            <a:r>
              <a:rPr lang="en-US" altLang="zh-CN" sz="2400" b="1" baseline="-25000" dirty="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3</a:t>
            </a:r>
            <a:r>
              <a:rPr lang="zh-CN" altLang="en-US" sz="2400" dirty="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等</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45"/>
                                        </p:tgtEl>
                                        <p:attrNameLst>
                                          <p:attrName>style.visibility</p:attrName>
                                        </p:attrNameLst>
                                      </p:cBhvr>
                                      <p:to>
                                        <p:strVal val="visible"/>
                                      </p:to>
                                    </p:set>
                                    <p:animEffect transition="in" filter="wipe(left)">
                                      <p:cBhvr>
                                        <p:cTn id="7" dur="500"/>
                                        <p:tgtEl>
                                          <p:spTgt spid="104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par>
                                <p:cTn id="13" presetID="22" presetClass="entr" presetSubtype="8" fill="hold" nodeType="withEffect">
                                  <p:stCondLst>
                                    <p:cond delay="0"/>
                                  </p:stCondLst>
                                  <p:childTnLst>
                                    <p:set>
                                      <p:cBhvr>
                                        <p:cTn id="14" dur="1" fill="hold">
                                          <p:stCondLst>
                                            <p:cond delay="0"/>
                                          </p:stCondLst>
                                        </p:cTn>
                                        <p:tgtEl>
                                          <p:spTgt spid="1046"/>
                                        </p:tgtEl>
                                        <p:attrNameLst>
                                          <p:attrName>style.visibility</p:attrName>
                                        </p:attrNameLst>
                                      </p:cBhvr>
                                      <p:to>
                                        <p:strVal val="visible"/>
                                      </p:to>
                                    </p:set>
                                    <p:animEffect transition="in" filter="wipe(left)">
                                      <p:cBhvr>
                                        <p:cTn id="15" dur="500"/>
                                        <p:tgtEl>
                                          <p:spTgt spid="1046"/>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94"/>
                                        </p:tgtEl>
                                        <p:attrNameLst>
                                          <p:attrName>style.visibility</p:attrName>
                                        </p:attrNameLst>
                                      </p:cBhvr>
                                      <p:to>
                                        <p:strVal val="visible"/>
                                      </p:to>
                                    </p:set>
                                    <p:animEffect transition="in" filter="randombar(horizontal)">
                                      <p:cBhvr>
                                        <p:cTn id="20" dur="500"/>
                                        <p:tgtEl>
                                          <p:spTgt spid="94"/>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95"/>
                                        </p:tgtEl>
                                        <p:attrNameLst>
                                          <p:attrName>style.visibility</p:attrName>
                                        </p:attrNameLst>
                                      </p:cBhvr>
                                      <p:to>
                                        <p:strVal val="visible"/>
                                      </p:to>
                                    </p:set>
                                    <p:animEffect transition="in" filter="barn(inVertical)">
                                      <p:cBhvr>
                                        <p:cTn id="25" dur="500"/>
                                        <p:tgtEl>
                                          <p:spTgt spid="9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96"/>
                                        </p:tgtEl>
                                        <p:attrNameLst>
                                          <p:attrName>style.visibility</p:attrName>
                                        </p:attrNameLst>
                                      </p:cBhvr>
                                      <p:to>
                                        <p:strVal val="visible"/>
                                      </p:to>
                                    </p:set>
                                    <p:animEffect transition="in" filter="wipe(left)">
                                      <p:cBhvr>
                                        <p:cTn id="30" dur="500"/>
                                        <p:tgtEl>
                                          <p:spTgt spid="96"/>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97"/>
                                        </p:tgtEl>
                                        <p:attrNameLst>
                                          <p:attrName>style.visibility</p:attrName>
                                        </p:attrNameLst>
                                      </p:cBhvr>
                                      <p:to>
                                        <p:strVal val="visible"/>
                                      </p:to>
                                    </p:set>
                                    <p:animEffect transition="in" filter="barn(inVertical)">
                                      <p:cBhvr>
                                        <p:cTn id="35" dur="500"/>
                                        <p:tgtEl>
                                          <p:spTgt spid="9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01"/>
                                        </p:tgtEl>
                                        <p:attrNameLst>
                                          <p:attrName>style.visibility</p:attrName>
                                        </p:attrNameLst>
                                      </p:cBhvr>
                                      <p:to>
                                        <p:strVal val="visible"/>
                                      </p:to>
                                    </p:set>
                                    <p:animEffect transition="in" filter="wipe(left)">
                                      <p:cBhvr>
                                        <p:cTn id="40" dur="500"/>
                                        <p:tgtEl>
                                          <p:spTgt spid="10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00"/>
                                        </p:tgtEl>
                                        <p:attrNameLst>
                                          <p:attrName>style.visibility</p:attrName>
                                        </p:attrNameLst>
                                      </p:cBhvr>
                                      <p:to>
                                        <p:strVal val="visible"/>
                                      </p:to>
                                    </p:set>
                                    <p:animEffect transition="in" filter="wipe(left)">
                                      <p:cBhvr>
                                        <p:cTn id="45" dur="500"/>
                                        <p:tgtEl>
                                          <p:spTgt spid="100"/>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102"/>
                                        </p:tgtEl>
                                        <p:attrNameLst>
                                          <p:attrName>style.visibility</p:attrName>
                                        </p:attrNameLst>
                                      </p:cBhvr>
                                      <p:to>
                                        <p:strVal val="visible"/>
                                      </p:to>
                                    </p:set>
                                    <p:anim calcmode="lin" valueType="num">
                                      <p:cBhvr>
                                        <p:cTn id="50" dur="500" fill="hold"/>
                                        <p:tgtEl>
                                          <p:spTgt spid="102"/>
                                        </p:tgtEl>
                                        <p:attrNameLst>
                                          <p:attrName>ppt_w</p:attrName>
                                        </p:attrNameLst>
                                      </p:cBhvr>
                                      <p:tavLst>
                                        <p:tav tm="0">
                                          <p:val>
                                            <p:fltVal val="0"/>
                                          </p:val>
                                        </p:tav>
                                        <p:tav tm="100000">
                                          <p:val>
                                            <p:strVal val="#ppt_w"/>
                                          </p:val>
                                        </p:tav>
                                      </p:tavLst>
                                    </p:anim>
                                    <p:anim calcmode="lin" valueType="num">
                                      <p:cBhvr>
                                        <p:cTn id="51" dur="500" fill="hold"/>
                                        <p:tgtEl>
                                          <p:spTgt spid="102"/>
                                        </p:tgtEl>
                                        <p:attrNameLst>
                                          <p:attrName>ppt_h</p:attrName>
                                        </p:attrNameLst>
                                      </p:cBhvr>
                                      <p:tavLst>
                                        <p:tav tm="0">
                                          <p:val>
                                            <p:fltVal val="0"/>
                                          </p:val>
                                        </p:tav>
                                        <p:tav tm="100000">
                                          <p:val>
                                            <p:strVal val="#ppt_h"/>
                                          </p:val>
                                        </p:tav>
                                      </p:tavLst>
                                    </p:anim>
                                    <p:animEffect transition="in" filter="fade">
                                      <p:cBhvr>
                                        <p:cTn id="52" dur="500"/>
                                        <p:tgtEl>
                                          <p:spTgt spid="102"/>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blinds(horizontal)">
                                      <p:cBhvr>
                                        <p:cTn id="57" dur="500"/>
                                        <p:tgtEl>
                                          <p:spTgt spid="2"/>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4"/>
                                        </p:tgtEl>
                                        <p:attrNameLst>
                                          <p:attrName>style.visibility</p:attrName>
                                        </p:attrNameLst>
                                      </p:cBhvr>
                                      <p:to>
                                        <p:strVal val="visible"/>
                                      </p:to>
                                    </p:set>
                                    <p:animEffect transition="in" filter="blinds(horizontal)">
                                      <p:cBhvr>
                                        <p:cTn id="60" dur="500"/>
                                        <p:tgtEl>
                                          <p:spTgt spid="4"/>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blinds(horizontal)">
                                      <p:cBhvr>
                                        <p:cTn id="63" dur="500"/>
                                        <p:tgtEl>
                                          <p:spTgt spid="5"/>
                                        </p:tgtEl>
                                      </p:cBhvr>
                                    </p:animEffect>
                                  </p:childTnLst>
                                </p:cTn>
                              </p:par>
                              <p:par>
                                <p:cTn id="64" presetID="3" presetClass="entr" presetSubtype="10" fill="hold" nodeType="withEffect">
                                  <p:stCondLst>
                                    <p:cond delay="0"/>
                                  </p:stCondLst>
                                  <p:childTnLst>
                                    <p:set>
                                      <p:cBhvr>
                                        <p:cTn id="65" dur="1" fill="hold">
                                          <p:stCondLst>
                                            <p:cond delay="0"/>
                                          </p:stCondLst>
                                        </p:cTn>
                                        <p:tgtEl>
                                          <p:spTgt spid="6"/>
                                        </p:tgtEl>
                                        <p:attrNameLst>
                                          <p:attrName>style.visibility</p:attrName>
                                        </p:attrNameLst>
                                      </p:cBhvr>
                                      <p:to>
                                        <p:strVal val="visible"/>
                                      </p:to>
                                    </p:set>
                                    <p:animEffect transition="in" filter="blinds(horizontal)">
                                      <p:cBhvr>
                                        <p:cTn id="66" dur="500"/>
                                        <p:tgtEl>
                                          <p:spTgt spid="6"/>
                                        </p:tgtEl>
                                      </p:cBhvr>
                                    </p:animEffect>
                                  </p:childTnLst>
                                </p:cTn>
                              </p:par>
                            </p:childTnLst>
                          </p:cTn>
                        </p:par>
                      </p:childTnLst>
                    </p:cTn>
                  </p:par>
                  <p:par>
                    <p:cTn id="67" fill="hold">
                      <p:stCondLst>
                        <p:cond delay="indefinite"/>
                      </p:stCondLst>
                      <p:childTnLst>
                        <p:par>
                          <p:cTn id="68" fill="hold">
                            <p:stCondLst>
                              <p:cond delay="0"/>
                            </p:stCondLst>
                            <p:childTnLst>
                              <p:par>
                                <p:cTn id="69" presetID="14" presetClass="entr" presetSubtype="10" fill="hold" grpId="0" nodeType="click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randombar(horizontal)">
                                      <p:cBhvr>
                                        <p:cTn id="71" dur="500"/>
                                        <p:tgtEl>
                                          <p:spTgt spid="7"/>
                                        </p:tgtEl>
                                      </p:cBhvr>
                                    </p:animEffect>
                                  </p:childTnLst>
                                </p:cTn>
                              </p:par>
                              <p:par>
                                <p:cTn id="72" presetID="14" presetClass="entr" presetSubtype="10" fill="hold" grpId="0" nodeType="withEffect">
                                  <p:stCondLst>
                                    <p:cond delay="0"/>
                                  </p:stCondLst>
                                  <p:childTnLst>
                                    <p:set>
                                      <p:cBhvr>
                                        <p:cTn id="73" dur="1" fill="hold">
                                          <p:stCondLst>
                                            <p:cond delay="0"/>
                                          </p:stCondLst>
                                        </p:cTn>
                                        <p:tgtEl>
                                          <p:spTgt spid="12"/>
                                        </p:tgtEl>
                                        <p:attrNameLst>
                                          <p:attrName>style.visibility</p:attrName>
                                        </p:attrNameLst>
                                      </p:cBhvr>
                                      <p:to>
                                        <p:strVal val="visible"/>
                                      </p:to>
                                    </p:set>
                                    <p:animEffect transition="in" filter="randombar(horizontal)">
                                      <p:cBhvr>
                                        <p:cTn id="74" dur="500"/>
                                        <p:tgtEl>
                                          <p:spTgt spid="12"/>
                                        </p:tgtEl>
                                      </p:cBhvr>
                                    </p:animEffect>
                                  </p:childTnLst>
                                </p:cTn>
                              </p:par>
                            </p:childTnLst>
                          </p:cTn>
                        </p:par>
                      </p:childTnLst>
                    </p:cTn>
                  </p:par>
                  <p:par>
                    <p:cTn id="75" fill="hold">
                      <p:stCondLst>
                        <p:cond delay="indefinite"/>
                      </p:stCondLst>
                      <p:childTnLst>
                        <p:par>
                          <p:cTn id="76" fill="hold">
                            <p:stCondLst>
                              <p:cond delay="0"/>
                            </p:stCondLst>
                            <p:childTnLst>
                              <p:par>
                                <p:cTn id="77" presetID="16" presetClass="entr" presetSubtype="21" fill="hold" grpId="0" nodeType="clickEffect">
                                  <p:stCondLst>
                                    <p:cond delay="0"/>
                                  </p:stCondLst>
                                  <p:childTnLst>
                                    <p:set>
                                      <p:cBhvr>
                                        <p:cTn id="78" dur="1" fill="hold">
                                          <p:stCondLst>
                                            <p:cond delay="0"/>
                                          </p:stCondLst>
                                        </p:cTn>
                                        <p:tgtEl>
                                          <p:spTgt spid="15"/>
                                        </p:tgtEl>
                                        <p:attrNameLst>
                                          <p:attrName>style.visibility</p:attrName>
                                        </p:attrNameLst>
                                      </p:cBhvr>
                                      <p:to>
                                        <p:strVal val="visible"/>
                                      </p:to>
                                    </p:set>
                                    <p:animEffect transition="in" filter="barn(inVertical)">
                                      <p:cBhvr>
                                        <p:cTn id="7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4" grpId="0"/>
      <p:bldP spid="95" grpId="0" bldLvl="0" animBg="1"/>
      <p:bldP spid="96" grpId="0"/>
      <p:bldP spid="97" grpId="0" bldLvl="0" animBg="1"/>
      <p:bldP spid="102" grpId="0" bldLvl="0" animBg="1"/>
      <p:bldP spid="4" grpId="0"/>
      <p:bldP spid="5" grpId="0"/>
      <p:bldP spid="7" grpId="0"/>
      <p:bldP spid="12" grpId="0"/>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DF8ADCF-88CC-3908-A47A-800C85D8F2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234" y="332500"/>
            <a:ext cx="10270949" cy="3196204"/>
          </a:xfrm>
          <a:prstGeom prst="rect">
            <a:avLst/>
          </a:prstGeom>
        </p:spPr>
      </p:pic>
      <p:sp>
        <p:nvSpPr>
          <p:cNvPr id="6" name="文本框 5">
            <a:extLst>
              <a:ext uri="{FF2B5EF4-FFF2-40B4-BE49-F238E27FC236}">
                <a16:creationId xmlns:a16="http://schemas.microsoft.com/office/drawing/2014/main" id="{BB6D5032-A331-A2A7-47A7-77BE0E1BC71A}"/>
              </a:ext>
            </a:extLst>
          </p:cNvPr>
          <p:cNvSpPr txBox="1"/>
          <p:nvPr/>
        </p:nvSpPr>
        <p:spPr>
          <a:xfrm>
            <a:off x="1065318" y="641412"/>
            <a:ext cx="3284739" cy="523220"/>
          </a:xfrm>
          <a:prstGeom prst="rect">
            <a:avLst/>
          </a:prstGeom>
          <a:noFill/>
        </p:spPr>
        <p:txBody>
          <a:bodyPr wrap="square" rtlCol="0">
            <a:spAutoFit/>
          </a:bodyPr>
          <a:lstStyle/>
          <a:p>
            <a:r>
              <a:rPr lang="en-US" altLang="zh-CN" sz="2800" b="1" dirty="0">
                <a:solidFill>
                  <a:srgbClr val="FF0000"/>
                </a:solidFill>
                <a:latin typeface="Times New Roman" panose="02020603050405020304" pitchFamily="18" charset="0"/>
                <a:cs typeface="Times New Roman" panose="02020603050405020304" pitchFamily="18" charset="0"/>
              </a:rPr>
              <a:t>HCl           NaCl</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49A3A01B-984F-49A8-000C-E5FA3A7B729E}"/>
              </a:ext>
            </a:extLst>
          </p:cNvPr>
          <p:cNvSpPr txBox="1"/>
          <p:nvPr/>
        </p:nvSpPr>
        <p:spPr>
          <a:xfrm>
            <a:off x="7867093" y="2352573"/>
            <a:ext cx="1658647" cy="523220"/>
          </a:xfrm>
          <a:prstGeom prst="rect">
            <a:avLst/>
          </a:prstGeom>
          <a:noFill/>
        </p:spPr>
        <p:txBody>
          <a:bodyPr wrap="square" rtlCol="0">
            <a:spAutoFit/>
          </a:bodyPr>
          <a:lstStyle/>
          <a:p>
            <a:r>
              <a:rPr lang="en-US" altLang="zh-CN" sz="2800" b="1" dirty="0">
                <a:solidFill>
                  <a:srgbClr val="FF0000"/>
                </a:solidFill>
                <a:latin typeface="Times New Roman" panose="02020603050405020304" pitchFamily="18" charset="0"/>
                <a:cs typeface="Times New Roman" panose="02020603050405020304" pitchFamily="18" charset="0"/>
              </a:rPr>
              <a:t>NaHSO</a:t>
            </a:r>
            <a:r>
              <a:rPr lang="en-US" altLang="zh-CN" sz="2800" b="1" baseline="-25000" dirty="0">
                <a:solidFill>
                  <a:srgbClr val="FF0000"/>
                </a:solidFill>
                <a:latin typeface="Times New Roman" panose="02020603050405020304" pitchFamily="18" charset="0"/>
                <a:cs typeface="Times New Roman" panose="02020603050405020304" pitchFamily="18" charset="0"/>
              </a:rPr>
              <a:t>4</a:t>
            </a:r>
            <a:endParaRPr lang="zh-CN" altLang="en-US" sz="2800" b="1" baseline="-25000" dirty="0">
              <a:solidFill>
                <a:srgbClr val="FF0000"/>
              </a:solidFill>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6D8E802B-18CC-6D45-A5CA-2E0946792D5F}"/>
              </a:ext>
            </a:extLst>
          </p:cNvPr>
          <p:cNvSpPr txBox="1"/>
          <p:nvPr/>
        </p:nvSpPr>
        <p:spPr>
          <a:xfrm>
            <a:off x="7636273" y="1601680"/>
            <a:ext cx="1072721" cy="523220"/>
          </a:xfrm>
          <a:prstGeom prst="rect">
            <a:avLst/>
          </a:prstGeom>
          <a:noFill/>
        </p:spPr>
        <p:txBody>
          <a:bodyPr wrap="square" rtlCol="0">
            <a:spAutoFit/>
          </a:bodyPr>
          <a:lstStyle/>
          <a:p>
            <a:r>
              <a:rPr lang="en-US" altLang="zh-CN" sz="2800" b="1" dirty="0">
                <a:solidFill>
                  <a:srgbClr val="FF0000"/>
                </a:solidFill>
                <a:latin typeface="Times New Roman" panose="02020603050405020304" pitchFamily="18" charset="0"/>
                <a:cs typeface="Times New Roman" panose="02020603050405020304" pitchFamily="18" charset="0"/>
              </a:rPr>
              <a:t>NaCl</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F29A2C77-6A9D-B778-AF94-B25EA8D3B2A5}"/>
              </a:ext>
            </a:extLst>
          </p:cNvPr>
          <p:cNvSpPr txBox="1"/>
          <p:nvPr/>
        </p:nvSpPr>
        <p:spPr>
          <a:xfrm>
            <a:off x="1049040" y="3429000"/>
            <a:ext cx="1658647" cy="523220"/>
          </a:xfrm>
          <a:prstGeom prst="rect">
            <a:avLst/>
          </a:prstGeom>
          <a:noFill/>
        </p:spPr>
        <p:txBody>
          <a:bodyPr wrap="square" rtlCol="0">
            <a:spAutoFit/>
          </a:bodyPr>
          <a:lstStyle/>
          <a:p>
            <a:r>
              <a:rPr lang="en-US" altLang="zh-CN" sz="2800" b="1" dirty="0">
                <a:solidFill>
                  <a:srgbClr val="FF0000"/>
                </a:solidFill>
                <a:latin typeface="Times New Roman" panose="02020603050405020304" pitchFamily="18" charset="0"/>
                <a:cs typeface="Times New Roman" panose="02020603050405020304" pitchFamily="18" charset="0"/>
              </a:rPr>
              <a:t>NH</a:t>
            </a:r>
            <a:r>
              <a:rPr lang="en-US" altLang="zh-CN" sz="2800" b="1" baseline="-25000" dirty="0">
                <a:solidFill>
                  <a:srgbClr val="FF0000"/>
                </a:solidFill>
                <a:latin typeface="Times New Roman" panose="02020603050405020304" pitchFamily="18" charset="0"/>
                <a:cs typeface="Times New Roman" panose="02020603050405020304" pitchFamily="18" charset="0"/>
              </a:rPr>
              <a:t>4</a:t>
            </a:r>
            <a:r>
              <a:rPr lang="en-US" altLang="zh-CN" sz="2800" b="1" dirty="0">
                <a:solidFill>
                  <a:srgbClr val="FF0000"/>
                </a:solidFill>
                <a:latin typeface="Times New Roman" panose="02020603050405020304" pitchFamily="18" charset="0"/>
                <a:cs typeface="Times New Roman" panose="02020603050405020304" pitchFamily="18" charset="0"/>
              </a:rPr>
              <a:t>Cl</a:t>
            </a:r>
            <a:endParaRPr lang="zh-CN" altLang="en-US" sz="2800" b="1" baseline="-25000" dirty="0">
              <a:solidFill>
                <a:srgbClr val="FF0000"/>
              </a:solidFill>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E686EA47-19F8-A702-04A2-69B462644172}"/>
              </a:ext>
            </a:extLst>
          </p:cNvPr>
          <p:cNvSpPr txBox="1"/>
          <p:nvPr/>
        </p:nvSpPr>
        <p:spPr>
          <a:xfrm>
            <a:off x="6513986" y="3429000"/>
            <a:ext cx="1658647" cy="523220"/>
          </a:xfrm>
          <a:prstGeom prst="rect">
            <a:avLst/>
          </a:prstGeom>
          <a:noFill/>
        </p:spPr>
        <p:txBody>
          <a:bodyPr wrap="square" rtlCol="0">
            <a:spAutoFit/>
          </a:bodyPr>
          <a:lstStyle/>
          <a:p>
            <a:r>
              <a:rPr lang="en-US" altLang="zh-CN" sz="2800" b="1" dirty="0">
                <a:solidFill>
                  <a:srgbClr val="FF0000"/>
                </a:solidFill>
                <a:latin typeface="Times New Roman" panose="02020603050405020304" pitchFamily="18" charset="0"/>
                <a:cs typeface="Times New Roman" panose="02020603050405020304" pitchFamily="18" charset="0"/>
              </a:rPr>
              <a:t>NH</a:t>
            </a:r>
            <a:r>
              <a:rPr lang="en-US" altLang="zh-CN" sz="2800" b="1" baseline="-25000" dirty="0">
                <a:solidFill>
                  <a:srgbClr val="FF0000"/>
                </a:solidFill>
                <a:latin typeface="Times New Roman" panose="02020603050405020304" pitchFamily="18" charset="0"/>
                <a:cs typeface="Times New Roman" panose="02020603050405020304" pitchFamily="18" charset="0"/>
              </a:rPr>
              <a:t>3</a:t>
            </a:r>
            <a:r>
              <a:rPr lang="en-US" altLang="zh-CN" sz="2800" b="1" dirty="0">
                <a:solidFill>
                  <a:srgbClr val="FF0000"/>
                </a:solidFill>
                <a:latin typeface="Times New Roman" panose="02020603050405020304" pitchFamily="18" charset="0"/>
                <a:cs typeface="Times New Roman" panose="02020603050405020304" pitchFamily="18" charset="0"/>
              </a:rPr>
              <a:t>·H</a:t>
            </a:r>
            <a:r>
              <a:rPr lang="en-US" altLang="zh-CN" sz="2800" b="1" baseline="-25000" dirty="0">
                <a:solidFill>
                  <a:srgbClr val="FF0000"/>
                </a:solidFill>
                <a:latin typeface="Times New Roman" panose="02020603050405020304" pitchFamily="18" charset="0"/>
                <a:cs typeface="Times New Roman" panose="02020603050405020304" pitchFamily="18" charset="0"/>
              </a:rPr>
              <a:t>2</a:t>
            </a:r>
            <a:r>
              <a:rPr lang="en-US" altLang="zh-CN" sz="2800" b="1" dirty="0">
                <a:solidFill>
                  <a:srgbClr val="FF0000"/>
                </a:solidFill>
                <a:latin typeface="Times New Roman" panose="02020603050405020304" pitchFamily="18" charset="0"/>
                <a:cs typeface="Times New Roman" panose="02020603050405020304" pitchFamily="18" charset="0"/>
              </a:rPr>
              <a:t>O</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7AD197E5-3658-A01D-93F7-0D2EDFDE8337}"/>
              </a:ext>
            </a:extLst>
          </p:cNvPr>
          <p:cNvSpPr txBox="1"/>
          <p:nvPr/>
        </p:nvSpPr>
        <p:spPr>
          <a:xfrm>
            <a:off x="4986287" y="3444424"/>
            <a:ext cx="1658647" cy="523220"/>
          </a:xfrm>
          <a:prstGeom prst="rect">
            <a:avLst/>
          </a:prstGeom>
          <a:noFill/>
        </p:spPr>
        <p:txBody>
          <a:bodyPr wrap="square" rtlCol="0">
            <a:spAutoFit/>
          </a:bodyPr>
          <a:lstStyle/>
          <a:p>
            <a:r>
              <a:rPr lang="en-US" altLang="zh-CN" sz="2800" b="1" dirty="0">
                <a:solidFill>
                  <a:srgbClr val="FF0000"/>
                </a:solidFill>
                <a:latin typeface="Times New Roman" panose="02020603050405020304" pitchFamily="18" charset="0"/>
                <a:cs typeface="Times New Roman" panose="02020603050405020304" pitchFamily="18" charset="0"/>
              </a:rPr>
              <a:t>NaOH</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0922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4">
            <a:extLst>
              <a:ext uri="{FF2B5EF4-FFF2-40B4-BE49-F238E27FC236}">
                <a16:creationId xmlns:a16="http://schemas.microsoft.com/office/drawing/2014/main" id="{DFFF87B7-D8CD-3CED-9378-87B49A66F408}"/>
              </a:ext>
            </a:extLst>
          </p:cNvPr>
          <p:cNvSpPr txBox="1">
            <a:spLocks noChangeArrowheads="1"/>
          </p:cNvSpPr>
          <p:nvPr/>
        </p:nvSpPr>
        <p:spPr bwMode="auto">
          <a:xfrm>
            <a:off x="407368" y="95511"/>
            <a:ext cx="10009112" cy="168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750"/>
              </a:spcBef>
              <a:buFont typeface="Arial" panose="020B0604020202020204" pitchFamily="34" charset="0"/>
              <a:buChar char="•"/>
              <a:defRPr sz="2100">
                <a:solidFill>
                  <a:schemeClr val="tx1"/>
                </a:solidFill>
                <a:latin typeface="Century Gothic" panose="020B0502020202020204" pitchFamily="34" charset="0"/>
                <a:ea typeface="微软雅黑" panose="020B0503020204020204" pitchFamily="34" charset="-122"/>
              </a:defRPr>
            </a:lvl1pPr>
            <a:lvl2pPr marL="742950" indent="-285750">
              <a:lnSpc>
                <a:spcPct val="90000"/>
              </a:lnSpc>
              <a:spcBef>
                <a:spcPts val="375"/>
              </a:spcBef>
              <a:buFont typeface="Arial" panose="020B0604020202020204" pitchFamily="34" charset="0"/>
              <a:buChar char="•"/>
              <a:defRPr>
                <a:solidFill>
                  <a:schemeClr val="tx1"/>
                </a:solidFill>
                <a:latin typeface="Century Gothic" panose="020B0502020202020204" pitchFamily="34" charset="0"/>
                <a:ea typeface="微软雅黑" panose="020B0503020204020204" pitchFamily="34"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entury Gothic" panose="020B0502020202020204" pitchFamily="34" charset="0"/>
                <a:ea typeface="微软雅黑" panose="020B0503020204020204" pitchFamily="34" charset="-122"/>
              </a:defRPr>
            </a:lvl3pPr>
            <a:lvl4pPr marL="1600200" indent="-228600">
              <a:lnSpc>
                <a:spcPct val="90000"/>
              </a:lnSpc>
              <a:spcBef>
                <a:spcPts val="375"/>
              </a:spcBef>
              <a:buFont typeface="Arial" panose="020B0604020202020204" pitchFamily="34" charset="0"/>
              <a:buChar char="•"/>
              <a:defRPr sz="1400">
                <a:solidFill>
                  <a:schemeClr val="tx1"/>
                </a:solidFill>
                <a:latin typeface="Century Gothic" panose="020B0502020202020204" pitchFamily="34" charset="0"/>
                <a:ea typeface="微软雅黑" panose="020B0503020204020204" pitchFamily="34" charset="-122"/>
              </a:defRPr>
            </a:lvl4pPr>
            <a:lvl5pPr marL="2057400" indent="-228600">
              <a:lnSpc>
                <a:spcPct val="90000"/>
              </a:lnSpc>
              <a:spcBef>
                <a:spcPts val="375"/>
              </a:spcBef>
              <a:buFont typeface="Arial" panose="020B0604020202020204" pitchFamily="34" charset="0"/>
              <a:buChar char="•"/>
              <a:defRPr sz="1400">
                <a:solidFill>
                  <a:schemeClr val="tx1"/>
                </a:solidFill>
                <a:latin typeface="Century Gothic" panose="020B0502020202020204" pitchFamily="34" charset="0"/>
                <a:ea typeface="微软雅黑" panose="020B0503020204020204" pitchFamily="34" charset="-122"/>
              </a:defRPr>
            </a:lvl5pPr>
            <a:lvl6pPr marL="2514600" indent="-228600" defTabSz="912813" eaLnBrk="0" fontAlgn="base" hangingPunct="0">
              <a:lnSpc>
                <a:spcPct val="90000"/>
              </a:lnSpc>
              <a:spcBef>
                <a:spcPts val="375"/>
              </a:spcBef>
              <a:spcAft>
                <a:spcPct val="0"/>
              </a:spcAft>
              <a:buFont typeface="Arial" panose="020B0604020202020204" pitchFamily="34" charset="0"/>
              <a:buChar char="•"/>
              <a:defRPr sz="1400">
                <a:solidFill>
                  <a:schemeClr val="tx1"/>
                </a:solidFill>
                <a:latin typeface="Century Gothic" panose="020B0502020202020204" pitchFamily="34" charset="0"/>
                <a:ea typeface="微软雅黑" panose="020B0503020204020204" pitchFamily="34" charset="-122"/>
              </a:defRPr>
            </a:lvl6pPr>
            <a:lvl7pPr marL="2971800" indent="-228600" defTabSz="912813" eaLnBrk="0" fontAlgn="base" hangingPunct="0">
              <a:lnSpc>
                <a:spcPct val="90000"/>
              </a:lnSpc>
              <a:spcBef>
                <a:spcPts val="375"/>
              </a:spcBef>
              <a:spcAft>
                <a:spcPct val="0"/>
              </a:spcAft>
              <a:buFont typeface="Arial" panose="020B0604020202020204" pitchFamily="34" charset="0"/>
              <a:buChar char="•"/>
              <a:defRPr sz="1400">
                <a:solidFill>
                  <a:schemeClr val="tx1"/>
                </a:solidFill>
                <a:latin typeface="Century Gothic" panose="020B0502020202020204" pitchFamily="34" charset="0"/>
                <a:ea typeface="微软雅黑" panose="020B0503020204020204" pitchFamily="34" charset="-122"/>
              </a:defRPr>
            </a:lvl7pPr>
            <a:lvl8pPr marL="3429000" indent="-228600" defTabSz="912813" eaLnBrk="0" fontAlgn="base" hangingPunct="0">
              <a:lnSpc>
                <a:spcPct val="90000"/>
              </a:lnSpc>
              <a:spcBef>
                <a:spcPts val="375"/>
              </a:spcBef>
              <a:spcAft>
                <a:spcPct val="0"/>
              </a:spcAft>
              <a:buFont typeface="Arial" panose="020B0604020202020204" pitchFamily="34" charset="0"/>
              <a:buChar char="•"/>
              <a:defRPr sz="1400">
                <a:solidFill>
                  <a:schemeClr val="tx1"/>
                </a:solidFill>
                <a:latin typeface="Century Gothic" panose="020B0502020202020204" pitchFamily="34" charset="0"/>
                <a:ea typeface="微软雅黑" panose="020B0503020204020204" pitchFamily="34" charset="-122"/>
              </a:defRPr>
            </a:lvl8pPr>
            <a:lvl9pPr marL="3886200" indent="-228600" defTabSz="912813" eaLnBrk="0" fontAlgn="base" hangingPunct="0">
              <a:lnSpc>
                <a:spcPct val="90000"/>
              </a:lnSpc>
              <a:spcBef>
                <a:spcPts val="375"/>
              </a:spcBef>
              <a:spcAft>
                <a:spcPct val="0"/>
              </a:spcAft>
              <a:buFont typeface="Arial" panose="020B0604020202020204" pitchFamily="34" charset="0"/>
              <a:buChar char="•"/>
              <a:defRPr sz="1400">
                <a:solidFill>
                  <a:schemeClr val="tx1"/>
                </a:solidFill>
                <a:latin typeface="Century Gothic" panose="020B0502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．下列物质属于电解质且能导电的是（        ）</a:t>
            </a:r>
          </a:p>
          <a:p>
            <a:pPr eaLnBrk="1" hangingPunct="1">
              <a:lnSpc>
                <a:spcPct val="150000"/>
              </a:lnSpc>
              <a:spcBef>
                <a:spcPct val="0"/>
              </a:spcBef>
              <a:buFontTx/>
              <a:buNone/>
            </a:pPr>
            <a:r>
              <a:rPr lang="en-US" altLang="zh-CN" sz="2400" dirty="0">
                <a:latin typeface="Times New Roman" panose="02020603050405020304" pitchFamily="18" charset="0"/>
                <a:cs typeface="Times New Roman" panose="02020603050405020304" pitchFamily="18" charset="0"/>
              </a:rPr>
              <a:t>A</a:t>
            </a:r>
            <a:r>
              <a:rPr lang="zh-CN" altLang="en-US" sz="2400" dirty="0">
                <a:latin typeface="Times New Roman" panose="02020603050405020304" pitchFamily="18" charset="0"/>
                <a:cs typeface="Times New Roman" panose="02020603050405020304" pitchFamily="18" charset="0"/>
              </a:rPr>
              <a:t>．金属铜	                             </a:t>
            </a:r>
            <a:r>
              <a:rPr lang="en-US" altLang="zh-CN" sz="2400" dirty="0">
                <a:latin typeface="Times New Roman" panose="02020603050405020304" pitchFamily="18" charset="0"/>
                <a:cs typeface="Times New Roman" panose="02020603050405020304" pitchFamily="18" charset="0"/>
              </a:rPr>
              <a:t>B</a:t>
            </a:r>
            <a:r>
              <a:rPr lang="zh-CN" altLang="en-US" sz="2400" dirty="0">
                <a:latin typeface="Times New Roman" panose="02020603050405020304" pitchFamily="18" charset="0"/>
                <a:cs typeface="Times New Roman" panose="02020603050405020304" pitchFamily="18" charset="0"/>
              </a:rPr>
              <a:t>．碳酸钠晶体	</a:t>
            </a:r>
            <a:endParaRPr lang="en-US" altLang="zh-CN" sz="2400" dirty="0">
              <a:latin typeface="Times New Roman" panose="02020603050405020304" pitchFamily="18" charset="0"/>
              <a:cs typeface="Times New Roman" panose="02020603050405020304" pitchFamily="18" charset="0"/>
            </a:endParaRPr>
          </a:p>
          <a:p>
            <a:pPr eaLnBrk="1" hangingPunct="1">
              <a:lnSpc>
                <a:spcPct val="150000"/>
              </a:lnSpc>
              <a:spcBef>
                <a:spcPct val="0"/>
              </a:spcBef>
              <a:buFontTx/>
              <a:buNone/>
            </a:pPr>
            <a:r>
              <a:rPr lang="en-US" altLang="zh-CN" sz="2400" dirty="0">
                <a:latin typeface="Times New Roman" panose="02020603050405020304" pitchFamily="18" charset="0"/>
                <a:cs typeface="Times New Roman" panose="02020603050405020304" pitchFamily="18" charset="0"/>
              </a:rPr>
              <a:t>C</a:t>
            </a:r>
            <a:r>
              <a:rPr lang="zh-CN" altLang="en-US" sz="2400" dirty="0">
                <a:latin typeface="Times New Roman" panose="02020603050405020304" pitchFamily="18" charset="0"/>
                <a:cs typeface="Times New Roman" panose="02020603050405020304" pitchFamily="18" charset="0"/>
              </a:rPr>
              <a:t>．硝酸钠溶液	                 </a:t>
            </a:r>
            <a:r>
              <a:rPr lang="en-US" altLang="zh-CN" sz="2400" dirty="0">
                <a:latin typeface="Times New Roman" panose="02020603050405020304" pitchFamily="18" charset="0"/>
                <a:cs typeface="Times New Roman" panose="02020603050405020304" pitchFamily="18" charset="0"/>
              </a:rPr>
              <a:t>D</a:t>
            </a:r>
            <a:r>
              <a:rPr lang="zh-CN" altLang="en-US" sz="2400" dirty="0">
                <a:latin typeface="Times New Roman" panose="02020603050405020304" pitchFamily="18" charset="0"/>
                <a:cs typeface="Times New Roman" panose="02020603050405020304" pitchFamily="18" charset="0"/>
              </a:rPr>
              <a:t>．熔融氯化钠</a:t>
            </a:r>
          </a:p>
        </p:txBody>
      </p:sp>
      <p:sp>
        <p:nvSpPr>
          <p:cNvPr id="5" name="文本框 4">
            <a:extLst>
              <a:ext uri="{FF2B5EF4-FFF2-40B4-BE49-F238E27FC236}">
                <a16:creationId xmlns:a16="http://schemas.microsoft.com/office/drawing/2014/main" id="{22328C7E-8173-33E7-21F5-CBA487F8883C}"/>
              </a:ext>
            </a:extLst>
          </p:cNvPr>
          <p:cNvSpPr txBox="1"/>
          <p:nvPr/>
        </p:nvSpPr>
        <p:spPr>
          <a:xfrm>
            <a:off x="5807968" y="0"/>
            <a:ext cx="648072" cy="707886"/>
          </a:xfrm>
          <a:prstGeom prst="rect">
            <a:avLst/>
          </a:prstGeom>
          <a:noFill/>
        </p:spPr>
        <p:txBody>
          <a:bodyPr wrap="square" rtlCol="0">
            <a:spAutoFit/>
          </a:bodyPr>
          <a:lstStyle/>
          <a:p>
            <a:r>
              <a:rPr lang="en-US" altLang="zh-CN" sz="4000" b="1" dirty="0">
                <a:solidFill>
                  <a:srgbClr val="FF0000"/>
                </a:solidFill>
                <a:latin typeface="Times New Roman" panose="02020603050405020304" pitchFamily="18" charset="0"/>
                <a:cs typeface="Times New Roman" panose="02020603050405020304" pitchFamily="18" charset="0"/>
              </a:rPr>
              <a:t>D</a:t>
            </a:r>
            <a:endParaRPr lang="zh-CN" altLang="en-US" sz="4000" b="1" dirty="0">
              <a:solidFill>
                <a:srgbClr val="FF0000"/>
              </a:solidFill>
              <a:latin typeface="Times New Roman" panose="02020603050405020304" pitchFamily="18" charset="0"/>
              <a:cs typeface="Times New Roman" panose="02020603050405020304" pitchFamily="18" charset="0"/>
            </a:endParaRPr>
          </a:p>
        </p:txBody>
      </p:sp>
      <p:sp>
        <p:nvSpPr>
          <p:cNvPr id="6" name="文本框 3">
            <a:extLst>
              <a:ext uri="{FF2B5EF4-FFF2-40B4-BE49-F238E27FC236}">
                <a16:creationId xmlns:a16="http://schemas.microsoft.com/office/drawing/2014/main" id="{3D1F826C-58FC-14E1-EB5C-0781C15B2F2F}"/>
              </a:ext>
            </a:extLst>
          </p:cNvPr>
          <p:cNvSpPr txBox="1">
            <a:spLocks noChangeArrowheads="1"/>
          </p:cNvSpPr>
          <p:nvPr/>
        </p:nvSpPr>
        <p:spPr bwMode="auto">
          <a:xfrm>
            <a:off x="407368" y="1853143"/>
            <a:ext cx="10801200" cy="461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750"/>
              </a:spcBef>
              <a:buFont typeface="Arial" panose="020B0604020202020204" pitchFamily="34" charset="0"/>
              <a:buChar char="•"/>
              <a:defRPr sz="2100">
                <a:solidFill>
                  <a:schemeClr val="tx1"/>
                </a:solidFill>
                <a:latin typeface="Century Gothic" panose="020B0502020202020204" pitchFamily="34" charset="0"/>
                <a:ea typeface="微软雅黑" panose="020B0503020204020204" pitchFamily="34" charset="-122"/>
              </a:defRPr>
            </a:lvl1pPr>
            <a:lvl2pPr marL="742950" indent="-285750">
              <a:lnSpc>
                <a:spcPct val="90000"/>
              </a:lnSpc>
              <a:spcBef>
                <a:spcPts val="375"/>
              </a:spcBef>
              <a:buFont typeface="Arial" panose="020B0604020202020204" pitchFamily="34" charset="0"/>
              <a:buChar char="•"/>
              <a:defRPr>
                <a:solidFill>
                  <a:schemeClr val="tx1"/>
                </a:solidFill>
                <a:latin typeface="Century Gothic" panose="020B0502020202020204" pitchFamily="34" charset="0"/>
                <a:ea typeface="微软雅黑" panose="020B0503020204020204" pitchFamily="34"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entury Gothic" panose="020B0502020202020204" pitchFamily="34" charset="0"/>
                <a:ea typeface="微软雅黑" panose="020B0503020204020204" pitchFamily="34" charset="-122"/>
              </a:defRPr>
            </a:lvl3pPr>
            <a:lvl4pPr marL="1600200" indent="-228600">
              <a:lnSpc>
                <a:spcPct val="90000"/>
              </a:lnSpc>
              <a:spcBef>
                <a:spcPts val="375"/>
              </a:spcBef>
              <a:buFont typeface="Arial" panose="020B0604020202020204" pitchFamily="34" charset="0"/>
              <a:buChar char="•"/>
              <a:defRPr sz="1400">
                <a:solidFill>
                  <a:schemeClr val="tx1"/>
                </a:solidFill>
                <a:latin typeface="Century Gothic" panose="020B0502020202020204" pitchFamily="34" charset="0"/>
                <a:ea typeface="微软雅黑" panose="020B0503020204020204" pitchFamily="34" charset="-122"/>
              </a:defRPr>
            </a:lvl4pPr>
            <a:lvl5pPr marL="2057400" indent="-228600">
              <a:lnSpc>
                <a:spcPct val="90000"/>
              </a:lnSpc>
              <a:spcBef>
                <a:spcPts val="375"/>
              </a:spcBef>
              <a:buFont typeface="Arial" panose="020B0604020202020204" pitchFamily="34" charset="0"/>
              <a:buChar char="•"/>
              <a:defRPr sz="1400">
                <a:solidFill>
                  <a:schemeClr val="tx1"/>
                </a:solidFill>
                <a:latin typeface="Century Gothic" panose="020B0502020202020204" pitchFamily="34" charset="0"/>
                <a:ea typeface="微软雅黑" panose="020B0503020204020204" pitchFamily="34" charset="-122"/>
              </a:defRPr>
            </a:lvl5pPr>
            <a:lvl6pPr marL="2514600" indent="-228600" defTabSz="912813" eaLnBrk="0" fontAlgn="base" hangingPunct="0">
              <a:lnSpc>
                <a:spcPct val="90000"/>
              </a:lnSpc>
              <a:spcBef>
                <a:spcPts val="375"/>
              </a:spcBef>
              <a:spcAft>
                <a:spcPct val="0"/>
              </a:spcAft>
              <a:buFont typeface="Arial" panose="020B0604020202020204" pitchFamily="34" charset="0"/>
              <a:buChar char="•"/>
              <a:defRPr sz="1400">
                <a:solidFill>
                  <a:schemeClr val="tx1"/>
                </a:solidFill>
                <a:latin typeface="Century Gothic" panose="020B0502020202020204" pitchFamily="34" charset="0"/>
                <a:ea typeface="微软雅黑" panose="020B0503020204020204" pitchFamily="34" charset="-122"/>
              </a:defRPr>
            </a:lvl6pPr>
            <a:lvl7pPr marL="2971800" indent="-228600" defTabSz="912813" eaLnBrk="0" fontAlgn="base" hangingPunct="0">
              <a:lnSpc>
                <a:spcPct val="90000"/>
              </a:lnSpc>
              <a:spcBef>
                <a:spcPts val="375"/>
              </a:spcBef>
              <a:spcAft>
                <a:spcPct val="0"/>
              </a:spcAft>
              <a:buFont typeface="Arial" panose="020B0604020202020204" pitchFamily="34" charset="0"/>
              <a:buChar char="•"/>
              <a:defRPr sz="1400">
                <a:solidFill>
                  <a:schemeClr val="tx1"/>
                </a:solidFill>
                <a:latin typeface="Century Gothic" panose="020B0502020202020204" pitchFamily="34" charset="0"/>
                <a:ea typeface="微软雅黑" panose="020B0503020204020204" pitchFamily="34" charset="-122"/>
              </a:defRPr>
            </a:lvl7pPr>
            <a:lvl8pPr marL="3429000" indent="-228600" defTabSz="912813" eaLnBrk="0" fontAlgn="base" hangingPunct="0">
              <a:lnSpc>
                <a:spcPct val="90000"/>
              </a:lnSpc>
              <a:spcBef>
                <a:spcPts val="375"/>
              </a:spcBef>
              <a:spcAft>
                <a:spcPct val="0"/>
              </a:spcAft>
              <a:buFont typeface="Arial" panose="020B0604020202020204" pitchFamily="34" charset="0"/>
              <a:buChar char="•"/>
              <a:defRPr sz="1400">
                <a:solidFill>
                  <a:schemeClr val="tx1"/>
                </a:solidFill>
                <a:latin typeface="Century Gothic" panose="020B0502020202020204" pitchFamily="34" charset="0"/>
                <a:ea typeface="微软雅黑" panose="020B0503020204020204" pitchFamily="34" charset="-122"/>
              </a:defRPr>
            </a:lvl8pPr>
            <a:lvl9pPr marL="3886200" indent="-228600" defTabSz="912813" eaLnBrk="0" fontAlgn="base" hangingPunct="0">
              <a:lnSpc>
                <a:spcPct val="90000"/>
              </a:lnSpc>
              <a:spcBef>
                <a:spcPts val="375"/>
              </a:spcBef>
              <a:spcAft>
                <a:spcPct val="0"/>
              </a:spcAft>
              <a:buFont typeface="Arial" panose="020B0604020202020204" pitchFamily="34" charset="0"/>
              <a:buChar char="•"/>
              <a:defRPr sz="1400">
                <a:solidFill>
                  <a:schemeClr val="tx1"/>
                </a:solidFill>
                <a:latin typeface="Century Gothic" panose="020B0502020202020204" pitchFamily="34" charset="0"/>
                <a:ea typeface="微软雅黑" panose="020B0503020204020204" pitchFamily="34" charset="-122"/>
              </a:defRPr>
            </a:lvl9pPr>
          </a:lstStyle>
          <a:p>
            <a:pPr eaLnBrk="1" fontAlgn="ctr" hangingPunct="1">
              <a:lnSpc>
                <a:spcPct val="150000"/>
              </a:lnSpc>
              <a:spcBef>
                <a:spcPct val="0"/>
              </a:spcBef>
              <a:buFontTx/>
              <a:buNone/>
            </a:pPr>
            <a:r>
              <a:rPr lang="en-US" altLang="zh-CN" sz="2800" dirty="0">
                <a:latin typeface="Times New Roman" panose="02020603050405020304" pitchFamily="18" charset="0"/>
              </a:rPr>
              <a:t>2</a:t>
            </a:r>
            <a:r>
              <a:rPr lang="zh-CN" altLang="zh-CN" sz="2800" dirty="0">
                <a:latin typeface="Times New Roman" panose="02020603050405020304" pitchFamily="18" charset="0"/>
              </a:rPr>
              <a:t>．</a:t>
            </a:r>
            <a:r>
              <a:rPr lang="zh-CN" altLang="zh-CN" sz="2400" dirty="0">
                <a:latin typeface="Times New Roman" panose="02020603050405020304" pitchFamily="18" charset="0"/>
              </a:rPr>
              <a:t>下列说法中不正确的是</a:t>
            </a:r>
            <a:r>
              <a:rPr lang="en-US" altLang="zh-CN" sz="2400" dirty="0">
                <a:latin typeface="Times New Roman" panose="02020603050405020304" pitchFamily="18" charset="0"/>
              </a:rPr>
              <a:t>(</a:t>
            </a:r>
            <a:r>
              <a:rPr lang="zh-CN" altLang="zh-CN" sz="2400" dirty="0">
                <a:latin typeface="Times New Roman" panose="02020603050405020304" pitchFamily="18" charset="0"/>
              </a:rPr>
              <a:t>　　</a:t>
            </a:r>
            <a:r>
              <a:rPr lang="en-US" altLang="zh-CN" sz="2400" dirty="0">
                <a:latin typeface="Times New Roman" panose="02020603050405020304" pitchFamily="18" charset="0"/>
              </a:rPr>
              <a:t>)</a:t>
            </a:r>
            <a:endParaRPr lang="zh-CN" altLang="zh-CN" sz="2400" dirty="0">
              <a:latin typeface="Times New Roman" panose="02020603050405020304" pitchFamily="18" charset="0"/>
            </a:endParaRPr>
          </a:p>
          <a:p>
            <a:pPr eaLnBrk="1" fontAlgn="ctr" hangingPunct="1">
              <a:lnSpc>
                <a:spcPct val="150000"/>
              </a:lnSpc>
              <a:spcBef>
                <a:spcPct val="0"/>
              </a:spcBef>
              <a:buFontTx/>
              <a:buNone/>
            </a:pPr>
            <a:r>
              <a:rPr lang="zh-CN" altLang="zh-CN" sz="2400" dirty="0">
                <a:latin typeface="Times New Roman" panose="02020603050405020304" pitchFamily="18" charset="0"/>
              </a:rPr>
              <a:t>①将硫酸钡放入水中不能导电，硫酸钡是非电解质；</a:t>
            </a:r>
          </a:p>
          <a:p>
            <a:pPr eaLnBrk="1" fontAlgn="ctr" hangingPunct="1">
              <a:lnSpc>
                <a:spcPct val="150000"/>
              </a:lnSpc>
              <a:spcBef>
                <a:spcPct val="0"/>
              </a:spcBef>
              <a:buFontTx/>
              <a:buNone/>
            </a:pPr>
            <a:r>
              <a:rPr lang="zh-CN" altLang="zh-CN" sz="2400" dirty="0">
                <a:latin typeface="Times New Roman" panose="02020603050405020304" pitchFamily="18" charset="0"/>
              </a:rPr>
              <a:t>②氨溶于水得到氨水溶液能导电，氨水是电解质；</a:t>
            </a:r>
          </a:p>
          <a:p>
            <a:pPr eaLnBrk="1" fontAlgn="ctr" hangingPunct="1">
              <a:lnSpc>
                <a:spcPct val="150000"/>
              </a:lnSpc>
              <a:spcBef>
                <a:spcPct val="0"/>
              </a:spcBef>
              <a:buFontTx/>
              <a:buNone/>
            </a:pPr>
            <a:r>
              <a:rPr lang="zh-CN" altLang="zh-CN" sz="2400" dirty="0">
                <a:latin typeface="Times New Roman" panose="02020603050405020304" pitchFamily="18" charset="0"/>
              </a:rPr>
              <a:t>③固态氯化氢不导电，液态氯化氢可以导电；</a:t>
            </a:r>
          </a:p>
          <a:p>
            <a:pPr eaLnBrk="1" fontAlgn="ctr" hangingPunct="1">
              <a:lnSpc>
                <a:spcPct val="150000"/>
              </a:lnSpc>
              <a:spcBef>
                <a:spcPct val="0"/>
              </a:spcBef>
              <a:buFontTx/>
              <a:buNone/>
            </a:pPr>
            <a:r>
              <a:rPr lang="zh-CN" altLang="zh-CN" sz="2400" dirty="0">
                <a:latin typeface="Times New Roman" panose="02020603050405020304" pitchFamily="18" charset="0"/>
              </a:rPr>
              <a:t>④</a:t>
            </a:r>
            <a:r>
              <a:rPr lang="en-US" altLang="zh-CN" sz="2400" dirty="0">
                <a:latin typeface="Times New Roman" panose="02020603050405020304" pitchFamily="18" charset="0"/>
              </a:rPr>
              <a:t>NaHSO</a:t>
            </a:r>
            <a:r>
              <a:rPr lang="en-US" altLang="zh-CN" sz="2400" baseline="-25000" dirty="0">
                <a:latin typeface="Times New Roman" panose="02020603050405020304" pitchFamily="18" charset="0"/>
              </a:rPr>
              <a:t>4</a:t>
            </a:r>
            <a:r>
              <a:rPr lang="zh-CN" altLang="zh-CN" sz="2400" dirty="0">
                <a:latin typeface="Times New Roman" panose="02020603050405020304" pitchFamily="18" charset="0"/>
              </a:rPr>
              <a:t>电离出的阳离子有氢离子，</a:t>
            </a:r>
            <a:r>
              <a:rPr lang="en-US" altLang="zh-CN" sz="2400" dirty="0">
                <a:latin typeface="Times New Roman" panose="02020603050405020304" pitchFamily="18" charset="0"/>
              </a:rPr>
              <a:t> NaHSO</a:t>
            </a:r>
            <a:r>
              <a:rPr lang="en-US" altLang="zh-CN" sz="2400" baseline="-25000" dirty="0">
                <a:latin typeface="Times New Roman" panose="02020603050405020304" pitchFamily="18" charset="0"/>
              </a:rPr>
              <a:t>4</a:t>
            </a:r>
            <a:r>
              <a:rPr lang="zh-CN" altLang="zh-CN" sz="2400" dirty="0">
                <a:latin typeface="Times New Roman" panose="02020603050405020304" pitchFamily="18" charset="0"/>
              </a:rPr>
              <a:t>是酸；</a:t>
            </a:r>
          </a:p>
          <a:p>
            <a:pPr eaLnBrk="1" fontAlgn="ctr" hangingPunct="1">
              <a:lnSpc>
                <a:spcPct val="150000"/>
              </a:lnSpc>
              <a:spcBef>
                <a:spcPct val="0"/>
              </a:spcBef>
              <a:buFontTx/>
              <a:buNone/>
            </a:pPr>
            <a:r>
              <a:rPr lang="zh-CN" altLang="zh-CN" sz="2400" dirty="0">
                <a:latin typeface="Times New Roman" panose="02020603050405020304" pitchFamily="18" charset="0"/>
              </a:rPr>
              <a:t>⑤电解质放在水中一定能导电，非电解质放在水中一定不导电。</a:t>
            </a:r>
          </a:p>
          <a:p>
            <a:pPr eaLnBrk="1" fontAlgn="ctr" hangingPunct="1">
              <a:lnSpc>
                <a:spcPct val="150000"/>
              </a:lnSpc>
              <a:spcBef>
                <a:spcPct val="0"/>
              </a:spcBef>
              <a:buFontTx/>
              <a:buNone/>
            </a:pPr>
            <a:r>
              <a:rPr lang="en-US" altLang="zh-CN" sz="2400" dirty="0">
                <a:latin typeface="Times New Roman" panose="02020603050405020304" pitchFamily="18" charset="0"/>
              </a:rPr>
              <a:t>A</a:t>
            </a:r>
            <a:r>
              <a:rPr lang="zh-CN" altLang="zh-CN" sz="2400" dirty="0">
                <a:latin typeface="Times New Roman" panose="02020603050405020304" pitchFamily="18" charset="0"/>
              </a:rPr>
              <a:t>．仅①④</a:t>
            </a:r>
            <a:r>
              <a:rPr lang="en-US" altLang="zh-CN" sz="2400" dirty="0">
                <a:latin typeface="Times New Roman" panose="02020603050405020304" pitchFamily="18" charset="0"/>
              </a:rPr>
              <a:t>                 B</a:t>
            </a:r>
            <a:r>
              <a:rPr lang="zh-CN" altLang="zh-CN" sz="2400" dirty="0">
                <a:latin typeface="Times New Roman" panose="02020603050405020304" pitchFamily="18" charset="0"/>
              </a:rPr>
              <a:t>．仅①④⑤</a:t>
            </a:r>
          </a:p>
          <a:p>
            <a:pPr eaLnBrk="1" fontAlgn="ctr" hangingPunct="1">
              <a:lnSpc>
                <a:spcPct val="150000"/>
              </a:lnSpc>
              <a:spcBef>
                <a:spcPct val="0"/>
              </a:spcBef>
              <a:buFontTx/>
              <a:buNone/>
            </a:pPr>
            <a:r>
              <a:rPr lang="en-US" altLang="zh-CN" sz="2400" dirty="0">
                <a:latin typeface="Times New Roman" panose="02020603050405020304" pitchFamily="18" charset="0"/>
              </a:rPr>
              <a:t>C</a:t>
            </a:r>
            <a:r>
              <a:rPr lang="zh-CN" altLang="zh-CN" sz="2400" dirty="0">
                <a:latin typeface="Times New Roman" panose="02020603050405020304" pitchFamily="18" charset="0"/>
              </a:rPr>
              <a:t>．仅②③</a:t>
            </a:r>
            <a:r>
              <a:rPr lang="en-US" altLang="zh-CN" sz="2400" dirty="0">
                <a:latin typeface="Times New Roman" panose="02020603050405020304" pitchFamily="18" charset="0"/>
              </a:rPr>
              <a:t>                 D</a:t>
            </a:r>
            <a:r>
              <a:rPr lang="zh-CN" altLang="zh-CN" sz="2400" dirty="0">
                <a:latin typeface="Times New Roman" panose="02020603050405020304" pitchFamily="18" charset="0"/>
              </a:rPr>
              <a:t>．①②③④⑤</a:t>
            </a:r>
          </a:p>
        </p:txBody>
      </p:sp>
      <p:sp>
        <p:nvSpPr>
          <p:cNvPr id="7" name="文本框 6">
            <a:extLst>
              <a:ext uri="{FF2B5EF4-FFF2-40B4-BE49-F238E27FC236}">
                <a16:creationId xmlns:a16="http://schemas.microsoft.com/office/drawing/2014/main" id="{2A396EB4-8109-658C-956A-C316EB1D0382}"/>
              </a:ext>
            </a:extLst>
          </p:cNvPr>
          <p:cNvSpPr txBox="1"/>
          <p:nvPr/>
        </p:nvSpPr>
        <p:spPr>
          <a:xfrm>
            <a:off x="4223792" y="1997159"/>
            <a:ext cx="648072" cy="707886"/>
          </a:xfrm>
          <a:prstGeom prst="rect">
            <a:avLst/>
          </a:prstGeom>
          <a:noFill/>
        </p:spPr>
        <p:txBody>
          <a:bodyPr wrap="square" rtlCol="0">
            <a:spAutoFit/>
          </a:bodyPr>
          <a:lstStyle/>
          <a:p>
            <a:r>
              <a:rPr lang="en-US" altLang="zh-CN" sz="4000" b="1" dirty="0">
                <a:solidFill>
                  <a:srgbClr val="FF0000"/>
                </a:solidFill>
                <a:latin typeface="Times New Roman" panose="02020603050405020304" pitchFamily="18" charset="0"/>
                <a:cs typeface="Times New Roman" panose="02020603050405020304" pitchFamily="18" charset="0"/>
              </a:rPr>
              <a:t>D</a:t>
            </a:r>
            <a:endParaRPr lang="zh-CN" altLang="en-US" sz="40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3616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B3A08612-5AD8-1DCC-6C73-0494B2CFF904}"/>
              </a:ext>
            </a:extLst>
          </p:cNvPr>
          <p:cNvPicPr>
            <a:picLocks noChangeAspect="1"/>
          </p:cNvPicPr>
          <p:nvPr/>
        </p:nvPicPr>
        <p:blipFill>
          <a:blip r:embed="rId2"/>
          <a:stretch>
            <a:fillRect/>
          </a:stretch>
        </p:blipFill>
        <p:spPr>
          <a:xfrm>
            <a:off x="143162" y="10141"/>
            <a:ext cx="10943822" cy="2795175"/>
          </a:xfrm>
          <a:prstGeom prst="rect">
            <a:avLst/>
          </a:prstGeom>
        </p:spPr>
      </p:pic>
      <p:sp>
        <p:nvSpPr>
          <p:cNvPr id="15" name="文本框 14">
            <a:extLst>
              <a:ext uri="{FF2B5EF4-FFF2-40B4-BE49-F238E27FC236}">
                <a16:creationId xmlns:a16="http://schemas.microsoft.com/office/drawing/2014/main" id="{E5E0F8D9-ED83-6A48-1D73-9D72FD25B5A5}"/>
              </a:ext>
            </a:extLst>
          </p:cNvPr>
          <p:cNvSpPr txBox="1"/>
          <p:nvPr/>
        </p:nvSpPr>
        <p:spPr>
          <a:xfrm>
            <a:off x="58678" y="3904627"/>
            <a:ext cx="1356477" cy="523220"/>
          </a:xfrm>
          <a:prstGeom prst="rect">
            <a:avLst/>
          </a:prstGeom>
          <a:noFill/>
        </p:spPr>
        <p:txBody>
          <a:bodyPr wrap="square" rtlCol="0">
            <a:spAutoFit/>
          </a:bodyPr>
          <a:lstStyle/>
          <a:p>
            <a:r>
              <a:rPr lang="en-US" altLang="zh-CN" sz="2800" dirty="0">
                <a:solidFill>
                  <a:srgbClr val="FF0000"/>
                </a:solidFill>
                <a:latin typeface="Times New Roman" panose="02020603050405020304" pitchFamily="18" charset="0"/>
                <a:cs typeface="Times New Roman" panose="02020603050405020304" pitchFamily="18" charset="0"/>
              </a:rPr>
              <a:t>CaCO</a:t>
            </a:r>
            <a:r>
              <a:rPr lang="en-US" altLang="zh-CN" sz="2800" baseline="-25000" dirty="0">
                <a:solidFill>
                  <a:srgbClr val="FF0000"/>
                </a:solidFill>
                <a:latin typeface="Times New Roman" panose="02020603050405020304" pitchFamily="18" charset="0"/>
                <a:cs typeface="Times New Roman" panose="02020603050405020304" pitchFamily="18" charset="0"/>
              </a:rPr>
              <a:t>3</a:t>
            </a:r>
            <a:endParaRPr lang="zh-CN" altLang="en-US" sz="2800" baseline="-25000" dirty="0">
              <a:solidFill>
                <a:srgbClr val="FF0000"/>
              </a:solidFill>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9589A767-F837-0AFA-6B19-E4EFD19411A9}"/>
              </a:ext>
            </a:extLst>
          </p:cNvPr>
          <p:cNvSpPr txBox="1"/>
          <p:nvPr/>
        </p:nvSpPr>
        <p:spPr>
          <a:xfrm>
            <a:off x="2296505" y="3415145"/>
            <a:ext cx="1356477" cy="523220"/>
          </a:xfrm>
          <a:prstGeom prst="rect">
            <a:avLst/>
          </a:prstGeom>
          <a:noFill/>
        </p:spPr>
        <p:txBody>
          <a:bodyPr wrap="square" rtlCol="0">
            <a:spAutoFit/>
          </a:bodyPr>
          <a:lstStyle/>
          <a:p>
            <a:r>
              <a:rPr lang="en-US" altLang="zh-CN" sz="2800" dirty="0" err="1">
                <a:solidFill>
                  <a:srgbClr val="1D41D5"/>
                </a:solidFill>
                <a:latin typeface="Times New Roman" panose="02020603050405020304" pitchFamily="18" charset="0"/>
                <a:cs typeface="Times New Roman" panose="02020603050405020304" pitchFamily="18" charset="0"/>
              </a:rPr>
              <a:t>CaO</a:t>
            </a:r>
            <a:endParaRPr lang="zh-CN" altLang="en-US" sz="2800" baseline="-25000" dirty="0">
              <a:solidFill>
                <a:srgbClr val="1D41D5"/>
              </a:solidFill>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24FFE3C2-F47B-7F28-E26E-2C62A9C8B74D}"/>
              </a:ext>
            </a:extLst>
          </p:cNvPr>
          <p:cNvSpPr txBox="1"/>
          <p:nvPr/>
        </p:nvSpPr>
        <p:spPr>
          <a:xfrm>
            <a:off x="2296505" y="4297525"/>
            <a:ext cx="806914" cy="523220"/>
          </a:xfrm>
          <a:prstGeom prst="rect">
            <a:avLst/>
          </a:prstGeom>
          <a:noFill/>
        </p:spPr>
        <p:txBody>
          <a:bodyPr wrap="square" rtlCol="0">
            <a:spAutoFit/>
          </a:bodyPr>
          <a:lstStyle/>
          <a:p>
            <a:r>
              <a:rPr lang="en-US" altLang="zh-CN" sz="2800" dirty="0">
                <a:solidFill>
                  <a:srgbClr val="1D41D5"/>
                </a:solidFill>
                <a:latin typeface="Times New Roman" panose="02020603050405020304" pitchFamily="18" charset="0"/>
                <a:cs typeface="Times New Roman" panose="02020603050405020304" pitchFamily="18" charset="0"/>
              </a:rPr>
              <a:t>CO</a:t>
            </a:r>
            <a:r>
              <a:rPr lang="en-US" altLang="zh-CN" sz="2800" baseline="-25000" dirty="0">
                <a:solidFill>
                  <a:srgbClr val="1D41D5"/>
                </a:solidFill>
                <a:latin typeface="Times New Roman" panose="02020603050405020304" pitchFamily="18" charset="0"/>
                <a:cs typeface="Times New Roman" panose="02020603050405020304" pitchFamily="18" charset="0"/>
              </a:rPr>
              <a:t>2</a:t>
            </a:r>
            <a:endParaRPr lang="zh-CN" altLang="en-US" sz="2800" baseline="-25000" dirty="0">
              <a:solidFill>
                <a:srgbClr val="1D41D5"/>
              </a:solidFill>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1CB7841E-0687-4E4E-1E10-9AA4B9686B96}"/>
              </a:ext>
            </a:extLst>
          </p:cNvPr>
          <p:cNvSpPr txBox="1"/>
          <p:nvPr/>
        </p:nvSpPr>
        <p:spPr>
          <a:xfrm>
            <a:off x="2315612" y="5290434"/>
            <a:ext cx="935588" cy="523220"/>
          </a:xfrm>
          <a:prstGeom prst="rect">
            <a:avLst/>
          </a:prstGeom>
          <a:noFill/>
        </p:spPr>
        <p:txBody>
          <a:bodyPr wrap="square" rtlCol="0">
            <a:spAutoFit/>
          </a:bodyPr>
          <a:lstStyle/>
          <a:p>
            <a:r>
              <a:rPr lang="en-US" altLang="zh-CN" sz="2800" dirty="0">
                <a:solidFill>
                  <a:srgbClr val="FF0000"/>
                </a:solidFill>
                <a:latin typeface="Times New Roman" panose="02020603050405020304" pitchFamily="18" charset="0"/>
                <a:cs typeface="Times New Roman" panose="02020603050405020304" pitchFamily="18" charset="0"/>
              </a:rPr>
              <a:t>NH</a:t>
            </a:r>
            <a:r>
              <a:rPr lang="en-US" altLang="zh-CN" sz="2800" baseline="-25000" dirty="0">
                <a:solidFill>
                  <a:srgbClr val="FF0000"/>
                </a:solidFill>
                <a:latin typeface="Times New Roman" panose="02020603050405020304" pitchFamily="18" charset="0"/>
                <a:cs typeface="Times New Roman" panose="02020603050405020304" pitchFamily="18" charset="0"/>
              </a:rPr>
              <a:t>3</a:t>
            </a:r>
            <a:endParaRPr lang="zh-CN" altLang="en-US" sz="2800" baseline="-25000" dirty="0">
              <a:solidFill>
                <a:srgbClr val="FF0000"/>
              </a:solidFill>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76426CBC-D286-8197-FF5D-25A0657F6B8B}"/>
              </a:ext>
            </a:extLst>
          </p:cNvPr>
          <p:cNvSpPr txBox="1"/>
          <p:nvPr/>
        </p:nvSpPr>
        <p:spPr>
          <a:xfrm>
            <a:off x="6627726" y="3409015"/>
            <a:ext cx="1531967" cy="523220"/>
          </a:xfrm>
          <a:prstGeom prst="rect">
            <a:avLst/>
          </a:prstGeom>
          <a:noFill/>
        </p:spPr>
        <p:txBody>
          <a:bodyPr wrap="square" rtlCol="0">
            <a:spAutoFit/>
          </a:bodyPr>
          <a:lstStyle/>
          <a:p>
            <a:r>
              <a:rPr lang="en-US" altLang="zh-CN" sz="2800" dirty="0">
                <a:solidFill>
                  <a:srgbClr val="1D41D5"/>
                </a:solidFill>
                <a:latin typeface="Times New Roman" panose="02020603050405020304" pitchFamily="18" charset="0"/>
                <a:cs typeface="Times New Roman" panose="02020603050405020304" pitchFamily="18" charset="0"/>
              </a:rPr>
              <a:t>Ca(OH)</a:t>
            </a:r>
            <a:r>
              <a:rPr lang="en-US" altLang="zh-CN" sz="2800" baseline="-25000" dirty="0">
                <a:solidFill>
                  <a:srgbClr val="1D41D5"/>
                </a:solidFill>
                <a:latin typeface="Times New Roman" panose="02020603050405020304" pitchFamily="18" charset="0"/>
                <a:cs typeface="Times New Roman" panose="02020603050405020304" pitchFamily="18" charset="0"/>
              </a:rPr>
              <a:t>2</a:t>
            </a:r>
            <a:endParaRPr lang="zh-CN" altLang="en-US" sz="2800" baseline="-25000" dirty="0">
              <a:solidFill>
                <a:srgbClr val="1D41D5"/>
              </a:solidFill>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FCBC866A-C694-CC81-9552-B77F2D763DDD}"/>
              </a:ext>
            </a:extLst>
          </p:cNvPr>
          <p:cNvSpPr txBox="1"/>
          <p:nvPr/>
        </p:nvSpPr>
        <p:spPr>
          <a:xfrm>
            <a:off x="4112085" y="4532370"/>
            <a:ext cx="1749022" cy="523220"/>
          </a:xfrm>
          <a:prstGeom prst="rect">
            <a:avLst/>
          </a:prstGeom>
          <a:noFill/>
        </p:spPr>
        <p:txBody>
          <a:bodyPr wrap="square" rtlCol="0">
            <a:spAutoFit/>
          </a:bodyPr>
          <a:lstStyle/>
          <a:p>
            <a:r>
              <a:rPr lang="en-US" altLang="zh-CN" sz="2800" dirty="0">
                <a:solidFill>
                  <a:srgbClr val="FF0000"/>
                </a:solidFill>
                <a:latin typeface="Times New Roman" panose="02020603050405020304" pitchFamily="18" charset="0"/>
                <a:cs typeface="Times New Roman" panose="02020603050405020304" pitchFamily="18" charset="0"/>
              </a:rPr>
              <a:t>NaCl</a:t>
            </a:r>
            <a:r>
              <a:rPr lang="zh-CN" altLang="en-US" sz="2800" dirty="0">
                <a:solidFill>
                  <a:srgbClr val="FF0000"/>
                </a:solidFill>
                <a:latin typeface="Times New Roman" panose="02020603050405020304" pitchFamily="18" charset="0"/>
                <a:cs typeface="Times New Roman" panose="02020603050405020304" pitchFamily="18" charset="0"/>
              </a:rPr>
              <a:t>溶液</a:t>
            </a:r>
            <a:endParaRPr lang="zh-CN" altLang="en-US" sz="2800" baseline="-25000" dirty="0">
              <a:solidFill>
                <a:srgbClr val="FF0000"/>
              </a:solidFill>
              <a:latin typeface="Times New Roman" panose="02020603050405020304" pitchFamily="18" charset="0"/>
              <a:cs typeface="Times New Roman" panose="02020603050405020304" pitchFamily="18" charset="0"/>
            </a:endParaRPr>
          </a:p>
        </p:txBody>
      </p:sp>
      <p:sp>
        <p:nvSpPr>
          <p:cNvPr id="21" name="文本框 20">
            <a:extLst>
              <a:ext uri="{FF2B5EF4-FFF2-40B4-BE49-F238E27FC236}">
                <a16:creationId xmlns:a16="http://schemas.microsoft.com/office/drawing/2014/main" id="{58FA498E-4D0F-4B1B-3688-8640EB603A42}"/>
              </a:ext>
            </a:extLst>
          </p:cNvPr>
          <p:cNvSpPr txBox="1"/>
          <p:nvPr/>
        </p:nvSpPr>
        <p:spPr>
          <a:xfrm>
            <a:off x="6761020" y="5289775"/>
            <a:ext cx="1749022" cy="523220"/>
          </a:xfrm>
          <a:prstGeom prst="rect">
            <a:avLst/>
          </a:prstGeom>
          <a:noFill/>
        </p:spPr>
        <p:txBody>
          <a:bodyPr wrap="square" rtlCol="0">
            <a:spAutoFit/>
          </a:bodyPr>
          <a:lstStyle/>
          <a:p>
            <a:r>
              <a:rPr lang="en-US" altLang="zh-CN" sz="2800" dirty="0">
                <a:solidFill>
                  <a:srgbClr val="1D41D5"/>
                </a:solidFill>
                <a:latin typeface="Times New Roman" panose="02020603050405020304" pitchFamily="18" charset="0"/>
                <a:cs typeface="Times New Roman" panose="02020603050405020304" pitchFamily="18" charset="0"/>
              </a:rPr>
              <a:t>NaHCO</a:t>
            </a:r>
            <a:r>
              <a:rPr lang="en-US" altLang="zh-CN" sz="2800" baseline="-25000" dirty="0">
                <a:solidFill>
                  <a:srgbClr val="1D41D5"/>
                </a:solidFill>
                <a:latin typeface="Times New Roman" panose="02020603050405020304" pitchFamily="18" charset="0"/>
                <a:cs typeface="Times New Roman" panose="02020603050405020304" pitchFamily="18" charset="0"/>
              </a:rPr>
              <a:t>3</a:t>
            </a:r>
            <a:r>
              <a:rPr lang="zh-CN" altLang="en-US" sz="2800" dirty="0">
                <a:solidFill>
                  <a:srgbClr val="1D41D5"/>
                </a:solidFill>
                <a:latin typeface="Times New Roman" panose="02020603050405020304" pitchFamily="18" charset="0"/>
                <a:cs typeface="Times New Roman" panose="02020603050405020304" pitchFamily="18" charset="0"/>
              </a:rPr>
              <a:t>↓</a:t>
            </a:r>
            <a:endParaRPr lang="zh-CN" altLang="en-US" sz="2800" baseline="-25000" dirty="0">
              <a:solidFill>
                <a:srgbClr val="1D41D5"/>
              </a:solidFill>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C2474C83-BFD6-B8FB-EE6B-8E26C8B713AD}"/>
              </a:ext>
            </a:extLst>
          </p:cNvPr>
          <p:cNvSpPr txBox="1"/>
          <p:nvPr/>
        </p:nvSpPr>
        <p:spPr>
          <a:xfrm>
            <a:off x="6761020" y="4341683"/>
            <a:ext cx="1265380" cy="523220"/>
          </a:xfrm>
          <a:prstGeom prst="rect">
            <a:avLst/>
          </a:prstGeom>
          <a:noFill/>
        </p:spPr>
        <p:txBody>
          <a:bodyPr wrap="square" rtlCol="0">
            <a:spAutoFit/>
          </a:bodyPr>
          <a:lstStyle/>
          <a:p>
            <a:r>
              <a:rPr lang="en-US" altLang="zh-CN" sz="2800" dirty="0">
                <a:solidFill>
                  <a:srgbClr val="1D41D5"/>
                </a:solidFill>
                <a:latin typeface="Times New Roman" panose="02020603050405020304" pitchFamily="18" charset="0"/>
                <a:cs typeface="Times New Roman" panose="02020603050405020304" pitchFamily="18" charset="0"/>
              </a:rPr>
              <a:t>NH</a:t>
            </a:r>
            <a:r>
              <a:rPr lang="en-US" altLang="zh-CN" sz="2800" baseline="-25000" dirty="0">
                <a:solidFill>
                  <a:srgbClr val="1D41D5"/>
                </a:solidFill>
                <a:latin typeface="Times New Roman" panose="02020603050405020304" pitchFamily="18" charset="0"/>
                <a:cs typeface="Times New Roman" panose="02020603050405020304" pitchFamily="18" charset="0"/>
              </a:rPr>
              <a:t>4</a:t>
            </a:r>
            <a:r>
              <a:rPr lang="en-US" altLang="zh-CN" sz="2800" dirty="0">
                <a:solidFill>
                  <a:srgbClr val="1D41D5"/>
                </a:solidFill>
                <a:latin typeface="Times New Roman" panose="02020603050405020304" pitchFamily="18" charset="0"/>
                <a:cs typeface="Times New Roman" panose="02020603050405020304" pitchFamily="18" charset="0"/>
              </a:rPr>
              <a:t>Cl</a:t>
            </a:r>
            <a:endParaRPr lang="zh-CN" altLang="en-US" sz="2800" baseline="-25000" dirty="0">
              <a:solidFill>
                <a:srgbClr val="1D41D5"/>
              </a:solidFill>
              <a:latin typeface="Times New Roman" panose="02020603050405020304" pitchFamily="18" charset="0"/>
              <a:cs typeface="Times New Roman" panose="02020603050405020304" pitchFamily="18" charset="0"/>
            </a:endParaRPr>
          </a:p>
        </p:txBody>
      </p:sp>
      <p:sp>
        <p:nvSpPr>
          <p:cNvPr id="23" name="文本框 22">
            <a:extLst>
              <a:ext uri="{FF2B5EF4-FFF2-40B4-BE49-F238E27FC236}">
                <a16:creationId xmlns:a16="http://schemas.microsoft.com/office/drawing/2014/main" id="{5DDD23BF-6266-5D54-B94F-A688760EFB17}"/>
              </a:ext>
            </a:extLst>
          </p:cNvPr>
          <p:cNvSpPr txBox="1"/>
          <p:nvPr/>
        </p:nvSpPr>
        <p:spPr>
          <a:xfrm>
            <a:off x="9870731" y="3345860"/>
            <a:ext cx="1134396" cy="523220"/>
          </a:xfrm>
          <a:prstGeom prst="rect">
            <a:avLst/>
          </a:prstGeom>
          <a:noFill/>
        </p:spPr>
        <p:txBody>
          <a:bodyPr wrap="square" rtlCol="0">
            <a:spAutoFit/>
          </a:bodyPr>
          <a:lstStyle/>
          <a:p>
            <a:r>
              <a:rPr lang="en-US" altLang="zh-CN" sz="2800" dirty="0">
                <a:solidFill>
                  <a:srgbClr val="1D41D5"/>
                </a:solidFill>
                <a:latin typeface="Times New Roman" panose="02020603050405020304" pitchFamily="18" charset="0"/>
                <a:cs typeface="Times New Roman" panose="02020603050405020304" pitchFamily="18" charset="0"/>
              </a:rPr>
              <a:t>NH</a:t>
            </a:r>
            <a:r>
              <a:rPr lang="en-US" altLang="zh-CN" sz="2800" baseline="-25000" dirty="0">
                <a:solidFill>
                  <a:srgbClr val="1D41D5"/>
                </a:solidFill>
                <a:latin typeface="Times New Roman" panose="02020603050405020304" pitchFamily="18" charset="0"/>
                <a:cs typeface="Times New Roman" panose="02020603050405020304" pitchFamily="18" charset="0"/>
              </a:rPr>
              <a:t>3</a:t>
            </a:r>
            <a:r>
              <a:rPr lang="zh-CN" altLang="en-US" sz="2800" dirty="0">
                <a:solidFill>
                  <a:srgbClr val="1D41D5"/>
                </a:solidFill>
                <a:latin typeface="Times New Roman" panose="02020603050405020304" pitchFamily="18" charset="0"/>
                <a:cs typeface="Times New Roman" panose="02020603050405020304" pitchFamily="18" charset="0"/>
              </a:rPr>
              <a:t>↑</a:t>
            </a:r>
          </a:p>
        </p:txBody>
      </p:sp>
      <p:sp>
        <p:nvSpPr>
          <p:cNvPr id="24" name="文本框 23">
            <a:extLst>
              <a:ext uri="{FF2B5EF4-FFF2-40B4-BE49-F238E27FC236}">
                <a16:creationId xmlns:a16="http://schemas.microsoft.com/office/drawing/2014/main" id="{373E1097-3748-6461-142A-1F401562E0C5}"/>
              </a:ext>
            </a:extLst>
          </p:cNvPr>
          <p:cNvSpPr txBox="1"/>
          <p:nvPr/>
        </p:nvSpPr>
        <p:spPr>
          <a:xfrm>
            <a:off x="9895495" y="4243241"/>
            <a:ext cx="1265380" cy="523220"/>
          </a:xfrm>
          <a:prstGeom prst="rect">
            <a:avLst/>
          </a:prstGeom>
          <a:noFill/>
        </p:spPr>
        <p:txBody>
          <a:bodyPr wrap="square" rtlCol="0">
            <a:spAutoFit/>
          </a:bodyPr>
          <a:lstStyle/>
          <a:p>
            <a:r>
              <a:rPr lang="en-US" altLang="zh-CN" sz="2800" b="1" dirty="0">
                <a:solidFill>
                  <a:srgbClr val="FF0000"/>
                </a:solidFill>
                <a:latin typeface="Times New Roman" panose="02020603050405020304" pitchFamily="18" charset="0"/>
                <a:cs typeface="Times New Roman" panose="02020603050405020304" pitchFamily="18" charset="0"/>
              </a:rPr>
              <a:t>CaCl</a:t>
            </a:r>
            <a:r>
              <a:rPr lang="en-US" altLang="zh-CN" sz="2800" b="1" baseline="-25000" dirty="0">
                <a:solidFill>
                  <a:srgbClr val="FF0000"/>
                </a:solidFill>
                <a:latin typeface="Times New Roman" panose="02020603050405020304" pitchFamily="18" charset="0"/>
                <a:cs typeface="Times New Roman" panose="02020603050405020304" pitchFamily="18" charset="0"/>
              </a:rPr>
              <a:t>2</a:t>
            </a:r>
            <a:endParaRPr lang="zh-CN" altLang="en-US" sz="2800" b="1" baseline="-25000" dirty="0">
              <a:solidFill>
                <a:srgbClr val="FF0000"/>
              </a:solidFill>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C9AF9421-B47E-A5F1-031D-C401BC673EFB}"/>
              </a:ext>
            </a:extLst>
          </p:cNvPr>
          <p:cNvSpPr txBox="1"/>
          <p:nvPr/>
        </p:nvSpPr>
        <p:spPr>
          <a:xfrm>
            <a:off x="9605820" y="5289681"/>
            <a:ext cx="1749022" cy="523220"/>
          </a:xfrm>
          <a:prstGeom prst="rect">
            <a:avLst/>
          </a:prstGeom>
          <a:noFill/>
        </p:spPr>
        <p:txBody>
          <a:bodyPr wrap="square" rtlCol="0">
            <a:spAutoFit/>
          </a:bodyPr>
          <a:lstStyle/>
          <a:p>
            <a:r>
              <a:rPr lang="en-US" altLang="zh-CN" sz="2800" b="1" dirty="0">
                <a:solidFill>
                  <a:srgbClr val="FF0000"/>
                </a:solidFill>
                <a:latin typeface="Times New Roman" panose="02020603050405020304" pitchFamily="18" charset="0"/>
                <a:cs typeface="Times New Roman" panose="02020603050405020304" pitchFamily="18" charset="0"/>
              </a:rPr>
              <a:t>Na</a:t>
            </a:r>
            <a:r>
              <a:rPr lang="en-US" altLang="zh-CN" sz="2800" b="1" baseline="-25000" dirty="0">
                <a:solidFill>
                  <a:srgbClr val="FF0000"/>
                </a:solidFill>
                <a:latin typeface="Times New Roman" panose="02020603050405020304" pitchFamily="18" charset="0"/>
                <a:cs typeface="Times New Roman" panose="02020603050405020304" pitchFamily="18" charset="0"/>
              </a:rPr>
              <a:t>2</a:t>
            </a:r>
            <a:r>
              <a:rPr lang="en-US" altLang="zh-CN" sz="2800" b="1" dirty="0">
                <a:solidFill>
                  <a:srgbClr val="FF0000"/>
                </a:solidFill>
                <a:latin typeface="Times New Roman" panose="02020603050405020304" pitchFamily="18" charset="0"/>
                <a:cs typeface="Times New Roman" panose="02020603050405020304" pitchFamily="18" charset="0"/>
              </a:rPr>
              <a:t>CO</a:t>
            </a:r>
            <a:r>
              <a:rPr lang="en-US" altLang="zh-CN" sz="2800" b="1" baseline="-25000" dirty="0">
                <a:solidFill>
                  <a:srgbClr val="FF0000"/>
                </a:solidFill>
                <a:latin typeface="Times New Roman" panose="02020603050405020304" pitchFamily="18" charset="0"/>
                <a:cs typeface="Times New Roman" panose="02020603050405020304" pitchFamily="18" charset="0"/>
              </a:rPr>
              <a:t>3</a:t>
            </a:r>
            <a:endParaRPr lang="zh-CN" altLang="en-US" sz="2800" b="1" baseline="-25000" dirty="0">
              <a:solidFill>
                <a:srgbClr val="FF0000"/>
              </a:solidFill>
              <a:latin typeface="Times New Roman" panose="02020603050405020304" pitchFamily="18" charset="0"/>
              <a:cs typeface="Times New Roman" panose="02020603050405020304" pitchFamily="18" charset="0"/>
            </a:endParaRPr>
          </a:p>
        </p:txBody>
      </p:sp>
      <p:cxnSp>
        <p:nvCxnSpPr>
          <p:cNvPr id="30" name="连接符: 肘形 29">
            <a:extLst>
              <a:ext uri="{FF2B5EF4-FFF2-40B4-BE49-F238E27FC236}">
                <a16:creationId xmlns:a16="http://schemas.microsoft.com/office/drawing/2014/main" id="{8561B1CA-28FA-9FC3-7B0C-ED8E380F26D7}"/>
              </a:ext>
            </a:extLst>
          </p:cNvPr>
          <p:cNvCxnSpPr>
            <a:stCxn id="15" idx="3"/>
            <a:endCxn id="16" idx="1"/>
          </p:cNvCxnSpPr>
          <p:nvPr/>
        </p:nvCxnSpPr>
        <p:spPr>
          <a:xfrm flipV="1">
            <a:off x="1415155" y="3676755"/>
            <a:ext cx="881350" cy="489482"/>
          </a:xfrm>
          <a:prstGeom prst="bentConnector3">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2" name="连接符: 肘形 31">
            <a:extLst>
              <a:ext uri="{FF2B5EF4-FFF2-40B4-BE49-F238E27FC236}">
                <a16:creationId xmlns:a16="http://schemas.microsoft.com/office/drawing/2014/main" id="{D44C3F57-3875-252D-B936-9E38485F0C9E}"/>
              </a:ext>
            </a:extLst>
          </p:cNvPr>
          <p:cNvCxnSpPr>
            <a:stCxn id="15" idx="3"/>
            <a:endCxn id="17" idx="1"/>
          </p:cNvCxnSpPr>
          <p:nvPr/>
        </p:nvCxnSpPr>
        <p:spPr>
          <a:xfrm>
            <a:off x="1415155" y="4166237"/>
            <a:ext cx="881350" cy="392898"/>
          </a:xfrm>
          <a:prstGeom prst="bentConnector3">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连接符: 肘形 37">
            <a:extLst>
              <a:ext uri="{FF2B5EF4-FFF2-40B4-BE49-F238E27FC236}">
                <a16:creationId xmlns:a16="http://schemas.microsoft.com/office/drawing/2014/main" id="{E191D78A-6E18-1EB6-C25B-8EB64734A8C3}"/>
              </a:ext>
            </a:extLst>
          </p:cNvPr>
          <p:cNvCxnSpPr>
            <a:cxnSpLocks/>
            <a:stCxn id="17" idx="3"/>
          </p:cNvCxnSpPr>
          <p:nvPr/>
        </p:nvCxnSpPr>
        <p:spPr>
          <a:xfrm>
            <a:off x="3103419" y="4559135"/>
            <a:ext cx="2992581" cy="523220"/>
          </a:xfrm>
          <a:prstGeom prst="bentConnector3">
            <a:avLst>
              <a:gd name="adj1" fmla="val 25309"/>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连接符: 肘形 39">
            <a:extLst>
              <a:ext uri="{FF2B5EF4-FFF2-40B4-BE49-F238E27FC236}">
                <a16:creationId xmlns:a16="http://schemas.microsoft.com/office/drawing/2014/main" id="{8BEC42C3-0848-C16B-748C-25C8F577AEF0}"/>
              </a:ext>
            </a:extLst>
          </p:cNvPr>
          <p:cNvCxnSpPr>
            <a:cxnSpLocks/>
            <a:stCxn id="18" idx="3"/>
          </p:cNvCxnSpPr>
          <p:nvPr/>
        </p:nvCxnSpPr>
        <p:spPr>
          <a:xfrm flipV="1">
            <a:off x="3251200" y="5082355"/>
            <a:ext cx="2844800" cy="469689"/>
          </a:xfrm>
          <a:prstGeom prst="bentConnector3">
            <a:avLst>
              <a:gd name="adj1" fmla="val 21429"/>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连接符: 肘形 51">
            <a:extLst>
              <a:ext uri="{FF2B5EF4-FFF2-40B4-BE49-F238E27FC236}">
                <a16:creationId xmlns:a16="http://schemas.microsoft.com/office/drawing/2014/main" id="{DA8F07D4-E02E-62D7-B1BA-C6D537370C99}"/>
              </a:ext>
            </a:extLst>
          </p:cNvPr>
          <p:cNvCxnSpPr>
            <a:cxnSpLocks/>
            <a:endCxn id="22" idx="1"/>
          </p:cNvCxnSpPr>
          <p:nvPr/>
        </p:nvCxnSpPr>
        <p:spPr>
          <a:xfrm flipV="1">
            <a:off x="6031662" y="4603293"/>
            <a:ext cx="729358" cy="479062"/>
          </a:xfrm>
          <a:prstGeom prst="bentConnector3">
            <a:avLst>
              <a:gd name="adj1" fmla="val 38603"/>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2" name="连接符: 肘形 61">
            <a:extLst>
              <a:ext uri="{FF2B5EF4-FFF2-40B4-BE49-F238E27FC236}">
                <a16:creationId xmlns:a16="http://schemas.microsoft.com/office/drawing/2014/main" id="{BF1A2853-CD21-8F51-3B31-720C98F1F672}"/>
              </a:ext>
            </a:extLst>
          </p:cNvPr>
          <p:cNvCxnSpPr>
            <a:cxnSpLocks/>
          </p:cNvCxnSpPr>
          <p:nvPr/>
        </p:nvCxnSpPr>
        <p:spPr>
          <a:xfrm>
            <a:off x="6031664" y="5072982"/>
            <a:ext cx="729358" cy="479062"/>
          </a:xfrm>
          <a:prstGeom prst="bentConnector3">
            <a:avLst>
              <a:gd name="adj1" fmla="val 38603"/>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D0CCCD1D-169E-6DDA-8202-34A0CD7EE83A}"/>
              </a:ext>
            </a:extLst>
          </p:cNvPr>
          <p:cNvCxnSpPr>
            <a:cxnSpLocks/>
          </p:cNvCxnSpPr>
          <p:nvPr/>
        </p:nvCxnSpPr>
        <p:spPr>
          <a:xfrm>
            <a:off x="3251200" y="3670625"/>
            <a:ext cx="3260436" cy="613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B38F3933-39F5-445D-057E-1BE7E4118623}"/>
              </a:ext>
            </a:extLst>
          </p:cNvPr>
          <p:cNvCxnSpPr>
            <a:cxnSpLocks/>
            <a:stCxn id="21" idx="3"/>
            <a:endCxn id="26" idx="1"/>
          </p:cNvCxnSpPr>
          <p:nvPr/>
        </p:nvCxnSpPr>
        <p:spPr>
          <a:xfrm flipV="1">
            <a:off x="8510042" y="5551291"/>
            <a:ext cx="1095778" cy="94"/>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连接符: 肘形 68">
            <a:extLst>
              <a:ext uri="{FF2B5EF4-FFF2-40B4-BE49-F238E27FC236}">
                <a16:creationId xmlns:a16="http://schemas.microsoft.com/office/drawing/2014/main" id="{82EB634B-891B-0D10-54CE-B48CDC611E29}"/>
              </a:ext>
            </a:extLst>
          </p:cNvPr>
          <p:cNvCxnSpPr>
            <a:cxnSpLocks/>
            <a:stCxn id="19" idx="3"/>
          </p:cNvCxnSpPr>
          <p:nvPr/>
        </p:nvCxnSpPr>
        <p:spPr>
          <a:xfrm>
            <a:off x="8159693" y="3670625"/>
            <a:ext cx="1095143" cy="430320"/>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连接符: 肘形 69">
            <a:extLst>
              <a:ext uri="{FF2B5EF4-FFF2-40B4-BE49-F238E27FC236}">
                <a16:creationId xmlns:a16="http://schemas.microsoft.com/office/drawing/2014/main" id="{8A8FC055-886E-D3F7-23EA-44ECF470075B}"/>
              </a:ext>
            </a:extLst>
          </p:cNvPr>
          <p:cNvCxnSpPr>
            <a:cxnSpLocks/>
          </p:cNvCxnSpPr>
          <p:nvPr/>
        </p:nvCxnSpPr>
        <p:spPr>
          <a:xfrm flipV="1">
            <a:off x="8098615" y="4100945"/>
            <a:ext cx="1156221" cy="523126"/>
          </a:xfrm>
          <a:prstGeom prst="bentConnector3">
            <a:avLst>
              <a:gd name="adj1" fmla="val 5239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连接符: 肘形 75">
            <a:extLst>
              <a:ext uri="{FF2B5EF4-FFF2-40B4-BE49-F238E27FC236}">
                <a16:creationId xmlns:a16="http://schemas.microsoft.com/office/drawing/2014/main" id="{638FD997-4136-5D0A-E9F7-9868372B6AEF}"/>
              </a:ext>
            </a:extLst>
          </p:cNvPr>
          <p:cNvCxnSpPr>
            <a:cxnSpLocks/>
          </p:cNvCxnSpPr>
          <p:nvPr/>
        </p:nvCxnSpPr>
        <p:spPr>
          <a:xfrm flipV="1">
            <a:off x="9083008" y="3629549"/>
            <a:ext cx="729358" cy="479062"/>
          </a:xfrm>
          <a:prstGeom prst="bentConnector3">
            <a:avLst>
              <a:gd name="adj1" fmla="val 38603"/>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7" name="连接符: 肘形 76">
            <a:extLst>
              <a:ext uri="{FF2B5EF4-FFF2-40B4-BE49-F238E27FC236}">
                <a16:creationId xmlns:a16="http://schemas.microsoft.com/office/drawing/2014/main" id="{C92770EE-5FC0-31AE-E5AD-81C69F0ACBE6}"/>
              </a:ext>
            </a:extLst>
          </p:cNvPr>
          <p:cNvCxnSpPr>
            <a:cxnSpLocks/>
          </p:cNvCxnSpPr>
          <p:nvPr/>
        </p:nvCxnSpPr>
        <p:spPr>
          <a:xfrm>
            <a:off x="9083010" y="4099238"/>
            <a:ext cx="729358" cy="479062"/>
          </a:xfrm>
          <a:prstGeom prst="bentConnector3">
            <a:avLst>
              <a:gd name="adj1" fmla="val 38603"/>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8" name="文本框 77">
            <a:extLst>
              <a:ext uri="{FF2B5EF4-FFF2-40B4-BE49-F238E27FC236}">
                <a16:creationId xmlns:a16="http://schemas.microsoft.com/office/drawing/2014/main" id="{E47D7967-E9C6-FBBD-5956-90D607832C6D}"/>
              </a:ext>
            </a:extLst>
          </p:cNvPr>
          <p:cNvSpPr txBox="1"/>
          <p:nvPr/>
        </p:nvSpPr>
        <p:spPr>
          <a:xfrm>
            <a:off x="4762614" y="3074901"/>
            <a:ext cx="941797" cy="523220"/>
          </a:xfrm>
          <a:prstGeom prst="rect">
            <a:avLst/>
          </a:prstGeom>
          <a:noFill/>
        </p:spPr>
        <p:txBody>
          <a:bodyPr wrap="square" rtlCol="0">
            <a:spAutoFit/>
          </a:bodyPr>
          <a:lstStyle/>
          <a:p>
            <a:r>
              <a:rPr lang="en-US" altLang="zh-CN" sz="2800" dirty="0">
                <a:solidFill>
                  <a:srgbClr val="1D41D5"/>
                </a:solidFill>
                <a:latin typeface="Times New Roman" panose="02020603050405020304" pitchFamily="18" charset="0"/>
                <a:cs typeface="Times New Roman" panose="02020603050405020304" pitchFamily="18" charset="0"/>
              </a:rPr>
              <a:t>H</a:t>
            </a:r>
            <a:r>
              <a:rPr lang="en-US" altLang="zh-CN" sz="2800" baseline="-25000" dirty="0">
                <a:solidFill>
                  <a:srgbClr val="1D41D5"/>
                </a:solidFill>
                <a:latin typeface="Times New Roman" panose="02020603050405020304" pitchFamily="18" charset="0"/>
                <a:cs typeface="Times New Roman" panose="02020603050405020304" pitchFamily="18" charset="0"/>
              </a:rPr>
              <a:t>2</a:t>
            </a:r>
            <a:r>
              <a:rPr lang="en-US" altLang="zh-CN" sz="2800" dirty="0">
                <a:solidFill>
                  <a:srgbClr val="1D41D5"/>
                </a:solidFill>
                <a:latin typeface="Times New Roman" panose="02020603050405020304" pitchFamily="18" charset="0"/>
                <a:cs typeface="Times New Roman" panose="02020603050405020304" pitchFamily="18" charset="0"/>
              </a:rPr>
              <a:t>O</a:t>
            </a:r>
            <a:endParaRPr lang="zh-CN" altLang="en-US" sz="2800" baseline="-25000" dirty="0">
              <a:solidFill>
                <a:srgbClr val="1D41D5"/>
              </a:solidFill>
              <a:latin typeface="Times New Roman" panose="02020603050405020304" pitchFamily="18" charset="0"/>
              <a:cs typeface="Times New Roman" panose="02020603050405020304" pitchFamily="18" charset="0"/>
            </a:endParaRPr>
          </a:p>
        </p:txBody>
      </p:sp>
      <p:sp>
        <p:nvSpPr>
          <p:cNvPr id="80" name="文本框 79">
            <a:extLst>
              <a:ext uri="{FF2B5EF4-FFF2-40B4-BE49-F238E27FC236}">
                <a16:creationId xmlns:a16="http://schemas.microsoft.com/office/drawing/2014/main" id="{3F6EA9CC-D909-89C3-E341-1B6434162E67}"/>
              </a:ext>
            </a:extLst>
          </p:cNvPr>
          <p:cNvSpPr txBox="1"/>
          <p:nvPr/>
        </p:nvSpPr>
        <p:spPr>
          <a:xfrm>
            <a:off x="8707264" y="5054391"/>
            <a:ext cx="941797" cy="379591"/>
          </a:xfrm>
          <a:prstGeom prst="rect">
            <a:avLst/>
          </a:prstGeom>
          <a:noFill/>
        </p:spPr>
        <p:txBody>
          <a:bodyPr wrap="square" rtlCol="0">
            <a:spAutoFit/>
          </a:bodyPr>
          <a:lstStyle/>
          <a:p>
            <a:r>
              <a:rPr lang="zh-CN" altLang="en-US" sz="2800" baseline="-25000" dirty="0">
                <a:solidFill>
                  <a:srgbClr val="1D41D5"/>
                </a:solidFill>
                <a:latin typeface="Times New Roman" panose="02020603050405020304" pitchFamily="18" charset="0"/>
                <a:cs typeface="Times New Roman" panose="02020603050405020304" pitchFamily="18" charset="0"/>
              </a:rPr>
              <a:t>煅烧</a:t>
            </a:r>
          </a:p>
        </p:txBody>
      </p:sp>
      <p:sp>
        <p:nvSpPr>
          <p:cNvPr id="81" name="文本框 80">
            <a:extLst>
              <a:ext uri="{FF2B5EF4-FFF2-40B4-BE49-F238E27FC236}">
                <a16:creationId xmlns:a16="http://schemas.microsoft.com/office/drawing/2014/main" id="{41A36224-AF80-B7ED-3153-16CE9CA7B1C1}"/>
              </a:ext>
            </a:extLst>
          </p:cNvPr>
          <p:cNvSpPr txBox="1"/>
          <p:nvPr/>
        </p:nvSpPr>
        <p:spPr>
          <a:xfrm>
            <a:off x="1186873" y="3689579"/>
            <a:ext cx="941797" cy="379591"/>
          </a:xfrm>
          <a:prstGeom prst="rect">
            <a:avLst/>
          </a:prstGeom>
          <a:noFill/>
        </p:spPr>
        <p:txBody>
          <a:bodyPr wrap="square" rtlCol="0">
            <a:spAutoFit/>
          </a:bodyPr>
          <a:lstStyle/>
          <a:p>
            <a:r>
              <a:rPr lang="zh-CN" altLang="en-US" sz="2800" baseline="-25000" dirty="0">
                <a:solidFill>
                  <a:srgbClr val="1D41D5"/>
                </a:solidFill>
                <a:latin typeface="Times New Roman" panose="02020603050405020304" pitchFamily="18" charset="0"/>
                <a:cs typeface="Times New Roman" panose="02020603050405020304" pitchFamily="18" charset="0"/>
              </a:rPr>
              <a:t>煅烧</a:t>
            </a:r>
          </a:p>
        </p:txBody>
      </p:sp>
      <p:sp>
        <p:nvSpPr>
          <p:cNvPr id="82" name="文本框 81">
            <a:extLst>
              <a:ext uri="{FF2B5EF4-FFF2-40B4-BE49-F238E27FC236}">
                <a16:creationId xmlns:a16="http://schemas.microsoft.com/office/drawing/2014/main" id="{32DC3CDD-2C60-4331-61F3-1415F23A49EC}"/>
              </a:ext>
            </a:extLst>
          </p:cNvPr>
          <p:cNvSpPr txBox="1"/>
          <p:nvPr/>
        </p:nvSpPr>
        <p:spPr>
          <a:xfrm>
            <a:off x="1062972" y="2927832"/>
            <a:ext cx="1149615" cy="461665"/>
          </a:xfrm>
          <a:prstGeom prst="rect">
            <a:avLst/>
          </a:prstGeom>
          <a:solidFill>
            <a:schemeClr val="accent4">
              <a:lumMod val="20000"/>
              <a:lumOff val="80000"/>
            </a:schemeClr>
          </a:solidFill>
        </p:spPr>
        <p:txBody>
          <a:bodyPr wrap="square" rtlCol="0">
            <a:spAutoFit/>
          </a:bodyPr>
          <a:lstStyle/>
          <a:p>
            <a:r>
              <a:rPr lang="en-US" altLang="zh-CN" sz="2400" b="1" dirty="0">
                <a:effectLst>
                  <a:outerShdw blurRad="38100" dist="38100" dir="2700000" algn="tl">
                    <a:srgbClr val="000000">
                      <a:alpha val="43137"/>
                    </a:srgbClr>
                  </a:outerShdw>
                </a:effectLst>
              </a:rPr>
              <a:t>a </a:t>
            </a:r>
            <a:r>
              <a:rPr lang="zh-CN" altLang="en-US" sz="2400" b="1" dirty="0">
                <a:effectLst>
                  <a:outerShdw blurRad="38100" dist="38100" dir="2700000" algn="tl">
                    <a:srgbClr val="000000">
                      <a:alpha val="43137"/>
                    </a:srgbClr>
                  </a:outerShdw>
                </a:effectLst>
              </a:rPr>
              <a:t>过程</a:t>
            </a:r>
          </a:p>
        </p:txBody>
      </p:sp>
      <p:sp>
        <p:nvSpPr>
          <p:cNvPr id="83" name="文本框 82">
            <a:extLst>
              <a:ext uri="{FF2B5EF4-FFF2-40B4-BE49-F238E27FC236}">
                <a16:creationId xmlns:a16="http://schemas.microsoft.com/office/drawing/2014/main" id="{02D6804B-6F6C-E63E-F2F0-FA90FE5B5192}"/>
              </a:ext>
            </a:extLst>
          </p:cNvPr>
          <p:cNvSpPr txBox="1"/>
          <p:nvPr/>
        </p:nvSpPr>
        <p:spPr>
          <a:xfrm>
            <a:off x="4599709" y="2557412"/>
            <a:ext cx="1149615" cy="461665"/>
          </a:xfrm>
          <a:prstGeom prst="rect">
            <a:avLst/>
          </a:prstGeom>
          <a:solidFill>
            <a:schemeClr val="accent4">
              <a:lumMod val="20000"/>
              <a:lumOff val="80000"/>
            </a:schemeClr>
          </a:solidFill>
        </p:spPr>
        <p:txBody>
          <a:bodyPr wrap="square" rtlCol="0">
            <a:spAutoFit/>
          </a:bodyPr>
          <a:lstStyle/>
          <a:p>
            <a:r>
              <a:rPr lang="en-US" altLang="zh-CN" sz="2400" b="1" dirty="0">
                <a:effectLst>
                  <a:outerShdw blurRad="38100" dist="38100" dir="2700000" algn="tl">
                    <a:srgbClr val="000000">
                      <a:alpha val="43137"/>
                    </a:srgbClr>
                  </a:outerShdw>
                </a:effectLst>
              </a:rPr>
              <a:t>c </a:t>
            </a:r>
            <a:r>
              <a:rPr lang="zh-CN" altLang="en-US" sz="2400" b="1" dirty="0">
                <a:effectLst>
                  <a:outerShdw blurRad="38100" dist="38100" dir="2700000" algn="tl">
                    <a:srgbClr val="000000">
                      <a:alpha val="43137"/>
                    </a:srgbClr>
                  </a:outerShdw>
                </a:effectLst>
              </a:rPr>
              <a:t>过程</a:t>
            </a:r>
          </a:p>
        </p:txBody>
      </p:sp>
      <p:sp>
        <p:nvSpPr>
          <p:cNvPr id="84" name="文本框 83">
            <a:extLst>
              <a:ext uri="{FF2B5EF4-FFF2-40B4-BE49-F238E27FC236}">
                <a16:creationId xmlns:a16="http://schemas.microsoft.com/office/drawing/2014/main" id="{31A9A819-D606-068F-A93B-461310219D6E}"/>
              </a:ext>
            </a:extLst>
          </p:cNvPr>
          <p:cNvSpPr txBox="1"/>
          <p:nvPr/>
        </p:nvSpPr>
        <p:spPr>
          <a:xfrm>
            <a:off x="3338946" y="5844431"/>
            <a:ext cx="1149615" cy="461665"/>
          </a:xfrm>
          <a:prstGeom prst="rect">
            <a:avLst/>
          </a:prstGeom>
          <a:solidFill>
            <a:schemeClr val="accent4">
              <a:lumMod val="20000"/>
              <a:lumOff val="80000"/>
            </a:schemeClr>
          </a:solidFill>
        </p:spPr>
        <p:txBody>
          <a:bodyPr wrap="square" rtlCol="0">
            <a:spAutoFit/>
          </a:bodyPr>
          <a:lstStyle/>
          <a:p>
            <a:r>
              <a:rPr lang="en-US" altLang="zh-CN" sz="2400" b="1" dirty="0">
                <a:effectLst>
                  <a:outerShdw blurRad="38100" dist="38100" dir="2700000" algn="tl">
                    <a:srgbClr val="000000">
                      <a:alpha val="43137"/>
                    </a:srgbClr>
                  </a:outerShdw>
                </a:effectLst>
              </a:rPr>
              <a:t>b </a:t>
            </a:r>
            <a:r>
              <a:rPr lang="zh-CN" altLang="en-US" sz="2400" b="1" dirty="0">
                <a:effectLst>
                  <a:outerShdw blurRad="38100" dist="38100" dir="2700000" algn="tl">
                    <a:srgbClr val="000000">
                      <a:alpha val="43137"/>
                    </a:srgbClr>
                  </a:outerShdw>
                </a:effectLst>
              </a:rPr>
              <a:t>过程</a:t>
            </a:r>
          </a:p>
        </p:txBody>
      </p:sp>
      <p:sp>
        <p:nvSpPr>
          <p:cNvPr id="85" name="文本框 84">
            <a:extLst>
              <a:ext uri="{FF2B5EF4-FFF2-40B4-BE49-F238E27FC236}">
                <a16:creationId xmlns:a16="http://schemas.microsoft.com/office/drawing/2014/main" id="{F0366D55-2775-D13C-7401-03EFCC03A4D7}"/>
              </a:ext>
            </a:extLst>
          </p:cNvPr>
          <p:cNvSpPr txBox="1"/>
          <p:nvPr/>
        </p:nvSpPr>
        <p:spPr>
          <a:xfrm>
            <a:off x="8298072" y="2586588"/>
            <a:ext cx="1149615" cy="461665"/>
          </a:xfrm>
          <a:prstGeom prst="rect">
            <a:avLst/>
          </a:prstGeom>
          <a:solidFill>
            <a:schemeClr val="accent4">
              <a:lumMod val="20000"/>
              <a:lumOff val="80000"/>
            </a:schemeClr>
          </a:solidFill>
        </p:spPr>
        <p:txBody>
          <a:bodyPr wrap="square" rtlCol="0">
            <a:spAutoFit/>
          </a:bodyPr>
          <a:lstStyle/>
          <a:p>
            <a:r>
              <a:rPr lang="en-US" altLang="zh-CN" sz="2400" b="1" dirty="0">
                <a:effectLst>
                  <a:outerShdw blurRad="38100" dist="38100" dir="2700000" algn="tl">
                    <a:srgbClr val="000000">
                      <a:alpha val="43137"/>
                    </a:srgbClr>
                  </a:outerShdw>
                </a:effectLst>
              </a:rPr>
              <a:t>d </a:t>
            </a:r>
            <a:r>
              <a:rPr lang="zh-CN" altLang="en-US" sz="2400" b="1" dirty="0">
                <a:effectLst>
                  <a:outerShdw blurRad="38100" dist="38100" dir="2700000" algn="tl">
                    <a:srgbClr val="000000">
                      <a:alpha val="43137"/>
                    </a:srgbClr>
                  </a:outerShdw>
                </a:effectLst>
              </a:rPr>
              <a:t>过程</a:t>
            </a:r>
          </a:p>
        </p:txBody>
      </p:sp>
      <p:sp>
        <p:nvSpPr>
          <p:cNvPr id="86" name="文本框 85">
            <a:extLst>
              <a:ext uri="{FF2B5EF4-FFF2-40B4-BE49-F238E27FC236}">
                <a16:creationId xmlns:a16="http://schemas.microsoft.com/office/drawing/2014/main" id="{24208FD7-0D7C-E2AB-AED6-FD12A8666361}"/>
              </a:ext>
            </a:extLst>
          </p:cNvPr>
          <p:cNvSpPr txBox="1"/>
          <p:nvPr/>
        </p:nvSpPr>
        <p:spPr>
          <a:xfrm>
            <a:off x="8603354" y="5892689"/>
            <a:ext cx="1149615" cy="461665"/>
          </a:xfrm>
          <a:prstGeom prst="rect">
            <a:avLst/>
          </a:prstGeom>
          <a:solidFill>
            <a:schemeClr val="accent4">
              <a:lumMod val="20000"/>
              <a:lumOff val="80000"/>
            </a:schemeClr>
          </a:solidFill>
        </p:spPr>
        <p:txBody>
          <a:bodyPr wrap="square" rtlCol="0">
            <a:spAutoFit/>
          </a:bodyPr>
          <a:lstStyle/>
          <a:p>
            <a:r>
              <a:rPr lang="en-US" altLang="zh-CN" sz="2400" b="1" dirty="0">
                <a:effectLst>
                  <a:outerShdw blurRad="38100" dist="38100" dir="2700000" algn="tl">
                    <a:srgbClr val="000000">
                      <a:alpha val="43137"/>
                    </a:srgbClr>
                  </a:outerShdw>
                </a:effectLst>
              </a:rPr>
              <a:t>b </a:t>
            </a:r>
            <a:r>
              <a:rPr lang="zh-CN" altLang="en-US" sz="2400" b="1" dirty="0">
                <a:effectLst>
                  <a:outerShdw blurRad="38100" dist="38100" dir="2700000" algn="tl">
                    <a:srgbClr val="000000">
                      <a:alpha val="43137"/>
                    </a:srgbClr>
                  </a:outerShdw>
                </a:effectLst>
              </a:rPr>
              <a:t>过程</a:t>
            </a:r>
          </a:p>
        </p:txBody>
      </p:sp>
      <p:sp>
        <p:nvSpPr>
          <p:cNvPr id="90" name="文本框 89">
            <a:extLst>
              <a:ext uri="{FF2B5EF4-FFF2-40B4-BE49-F238E27FC236}">
                <a16:creationId xmlns:a16="http://schemas.microsoft.com/office/drawing/2014/main" id="{C518D5C9-4ABD-0D41-F554-CD85C59E5354}"/>
              </a:ext>
            </a:extLst>
          </p:cNvPr>
          <p:cNvSpPr txBox="1"/>
          <p:nvPr/>
        </p:nvSpPr>
        <p:spPr>
          <a:xfrm>
            <a:off x="10932540" y="3213610"/>
            <a:ext cx="844604" cy="707886"/>
          </a:xfrm>
          <a:prstGeom prst="rect">
            <a:avLst/>
          </a:prstGeom>
          <a:solidFill>
            <a:schemeClr val="accent5">
              <a:lumMod val="20000"/>
              <a:lumOff val="80000"/>
            </a:schemeClr>
          </a:solidFill>
        </p:spPr>
        <p:txBody>
          <a:bodyPr wrap="square" rtlCol="0">
            <a:spAutoFit/>
          </a:bodyPr>
          <a:lstStyle/>
          <a:p>
            <a:r>
              <a:rPr lang="zh-CN" altLang="en-US" sz="2000" b="1" dirty="0"/>
              <a:t>循环使用</a:t>
            </a:r>
          </a:p>
        </p:txBody>
      </p:sp>
    </p:spTree>
    <p:extLst>
      <p:ext uri="{BB962C8B-B14F-4D97-AF65-F5344CB8AC3E}">
        <p14:creationId xmlns:p14="http://schemas.microsoft.com/office/powerpoint/2010/main" val="4259654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8"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left)">
                                      <p:cBhvr>
                                        <p:cTn id="10" dur="500"/>
                                        <p:tgtEl>
                                          <p:spTgt spid="30"/>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81"/>
                                        </p:tgtEl>
                                        <p:attrNameLst>
                                          <p:attrName>style.visibility</p:attrName>
                                        </p:attrNameLst>
                                      </p:cBhvr>
                                      <p:to>
                                        <p:strVal val="visible"/>
                                      </p:to>
                                    </p:set>
                                    <p:animEffect transition="in" filter="wipe(left)">
                                      <p:cBhvr>
                                        <p:cTn id="16" dur="500"/>
                                        <p:tgtEl>
                                          <p:spTgt spid="81"/>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wipe(left)">
                                      <p:cBhvr>
                                        <p:cTn id="35" dur="500"/>
                                        <p:tgtEl>
                                          <p:spTgt spid="40"/>
                                        </p:tgtEl>
                                      </p:cBhvr>
                                    </p:animEffect>
                                  </p:childTnLst>
                                </p:cTn>
                              </p:par>
                              <p:par>
                                <p:cTn id="36" presetID="22" presetClass="entr" presetSubtype="8" fill="hold"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left)">
                                      <p:cBhvr>
                                        <p:cTn id="38" dur="500"/>
                                        <p:tgtEl>
                                          <p:spTgt spid="38"/>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wipe(left)">
                                      <p:cBhvr>
                                        <p:cTn id="47" dur="500"/>
                                        <p:tgtEl>
                                          <p:spTgt spid="62"/>
                                        </p:tgtEl>
                                      </p:cBhvr>
                                    </p:animEffect>
                                  </p:childTnLst>
                                </p:cTn>
                              </p:par>
                              <p:par>
                                <p:cTn id="48" presetID="22" presetClass="entr" presetSubtype="8" fill="hold"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left)">
                                      <p:cBhvr>
                                        <p:cTn id="50" dur="500"/>
                                        <p:tgtEl>
                                          <p:spTgt spid="52"/>
                                        </p:tgtEl>
                                      </p:cBhvr>
                                    </p:animEffect>
                                  </p:childTnLst>
                                </p:cTn>
                              </p:par>
                              <p:par>
                                <p:cTn id="51" presetID="1" presetClass="entr" presetSubtype="0" fill="hold" grpId="0" nodeType="withEffect">
                                  <p:stCondLst>
                                    <p:cond delay="0"/>
                                  </p:stCondLst>
                                  <p:childTnLst>
                                    <p:set>
                                      <p:cBhvr>
                                        <p:cTn id="52" dur="1" fill="hold">
                                          <p:stCondLst>
                                            <p:cond delay="0"/>
                                          </p:stCondLst>
                                        </p:cTn>
                                        <p:tgtEl>
                                          <p:spTgt spid="8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grpId="0" nodeType="click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barn(inVertical)">
                                      <p:cBhvr>
                                        <p:cTn id="59" dur="500"/>
                                        <p:tgtEl>
                                          <p:spTgt spid="21"/>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66"/>
                                        </p:tgtEl>
                                        <p:attrNameLst>
                                          <p:attrName>style.visibility</p:attrName>
                                        </p:attrNameLst>
                                      </p:cBhvr>
                                      <p:to>
                                        <p:strVal val="visible"/>
                                      </p:to>
                                    </p:set>
                                    <p:animEffect transition="in" filter="wipe(left)">
                                      <p:cBhvr>
                                        <p:cTn id="64" dur="500"/>
                                        <p:tgtEl>
                                          <p:spTgt spid="66"/>
                                        </p:tgtEl>
                                      </p:cBhvr>
                                    </p:animEffect>
                                  </p:childTnLst>
                                </p:cTn>
                              </p:par>
                              <p:par>
                                <p:cTn id="65" presetID="1" presetClass="entr" presetSubtype="0" fill="hold" grpId="0" nodeType="withEffect">
                                  <p:stCondLst>
                                    <p:cond delay="0"/>
                                  </p:stCondLst>
                                  <p:childTnLst>
                                    <p:set>
                                      <p:cBhvr>
                                        <p:cTn id="66" dur="1" fill="hold">
                                          <p:stCondLst>
                                            <p:cond delay="0"/>
                                          </p:stCondLst>
                                        </p:cTn>
                                        <p:tgtEl>
                                          <p:spTgt spid="8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wipe(down)">
                                      <p:cBhvr>
                                        <p:cTn id="75" dur="500"/>
                                        <p:tgtEl>
                                          <p:spTgt spid="22"/>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64"/>
                                        </p:tgtEl>
                                        <p:attrNameLst>
                                          <p:attrName>style.visibility</p:attrName>
                                        </p:attrNameLst>
                                      </p:cBhvr>
                                      <p:to>
                                        <p:strVal val="visible"/>
                                      </p:to>
                                    </p:set>
                                    <p:animEffect transition="in" filter="wipe(left)">
                                      <p:cBhvr>
                                        <p:cTn id="80" dur="500"/>
                                        <p:tgtEl>
                                          <p:spTgt spid="64"/>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7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6" presetClass="entr" presetSubtype="21" fill="hold" grpId="0" nodeType="clickEffect">
                                  <p:stCondLst>
                                    <p:cond delay="0"/>
                                  </p:stCondLst>
                                  <p:childTnLst>
                                    <p:set>
                                      <p:cBhvr>
                                        <p:cTn id="90" dur="1" fill="hold">
                                          <p:stCondLst>
                                            <p:cond delay="0"/>
                                          </p:stCondLst>
                                        </p:cTn>
                                        <p:tgtEl>
                                          <p:spTgt spid="19"/>
                                        </p:tgtEl>
                                        <p:attrNameLst>
                                          <p:attrName>style.visibility</p:attrName>
                                        </p:attrNameLst>
                                      </p:cBhvr>
                                      <p:to>
                                        <p:strVal val="visible"/>
                                      </p:to>
                                    </p:set>
                                    <p:animEffect transition="in" filter="barn(inVertical)">
                                      <p:cBhvr>
                                        <p:cTn id="91" dur="500"/>
                                        <p:tgtEl>
                                          <p:spTgt spid="19"/>
                                        </p:tgtEl>
                                      </p:cBhvr>
                                    </p:animEffec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85"/>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69"/>
                                        </p:tgtEl>
                                        <p:attrNameLst>
                                          <p:attrName>style.visibility</p:attrName>
                                        </p:attrNameLst>
                                      </p:cBhvr>
                                      <p:to>
                                        <p:strVal val="visible"/>
                                      </p:to>
                                    </p:set>
                                    <p:animEffect transition="in" filter="wipe(left)">
                                      <p:cBhvr>
                                        <p:cTn id="100" dur="500"/>
                                        <p:tgtEl>
                                          <p:spTgt spid="69"/>
                                        </p:tgtEl>
                                      </p:cBhvr>
                                    </p:animEffect>
                                  </p:childTnLst>
                                </p:cTn>
                              </p:par>
                              <p:par>
                                <p:cTn id="101" presetID="22" presetClass="entr" presetSubtype="8" fill="hold" nodeType="withEffect">
                                  <p:stCondLst>
                                    <p:cond delay="0"/>
                                  </p:stCondLst>
                                  <p:childTnLst>
                                    <p:set>
                                      <p:cBhvr>
                                        <p:cTn id="102" dur="1" fill="hold">
                                          <p:stCondLst>
                                            <p:cond delay="0"/>
                                          </p:stCondLst>
                                        </p:cTn>
                                        <p:tgtEl>
                                          <p:spTgt spid="70"/>
                                        </p:tgtEl>
                                        <p:attrNameLst>
                                          <p:attrName>style.visibility</p:attrName>
                                        </p:attrNameLst>
                                      </p:cBhvr>
                                      <p:to>
                                        <p:strVal val="visible"/>
                                      </p:to>
                                    </p:set>
                                    <p:animEffect transition="in" filter="wipe(left)">
                                      <p:cBhvr>
                                        <p:cTn id="103" dur="500"/>
                                        <p:tgtEl>
                                          <p:spTgt spid="70"/>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nodeType="clickEffect">
                                  <p:stCondLst>
                                    <p:cond delay="0"/>
                                  </p:stCondLst>
                                  <p:childTnLst>
                                    <p:set>
                                      <p:cBhvr>
                                        <p:cTn id="107" dur="1" fill="hold">
                                          <p:stCondLst>
                                            <p:cond delay="0"/>
                                          </p:stCondLst>
                                        </p:cTn>
                                        <p:tgtEl>
                                          <p:spTgt spid="76"/>
                                        </p:tgtEl>
                                        <p:attrNameLst>
                                          <p:attrName>style.visibility</p:attrName>
                                        </p:attrNameLst>
                                      </p:cBhvr>
                                      <p:to>
                                        <p:strVal val="visible"/>
                                      </p:to>
                                    </p:set>
                                    <p:animEffect transition="in" filter="wipe(left)">
                                      <p:cBhvr>
                                        <p:cTn id="108" dur="500"/>
                                        <p:tgtEl>
                                          <p:spTgt spid="76"/>
                                        </p:tgtEl>
                                      </p:cBhvr>
                                    </p:animEffect>
                                  </p:childTnLst>
                                </p:cTn>
                              </p:par>
                              <p:par>
                                <p:cTn id="109" presetID="22" presetClass="entr" presetSubtype="8" fill="hold" nodeType="withEffect">
                                  <p:stCondLst>
                                    <p:cond delay="0"/>
                                  </p:stCondLst>
                                  <p:childTnLst>
                                    <p:set>
                                      <p:cBhvr>
                                        <p:cTn id="110" dur="1" fill="hold">
                                          <p:stCondLst>
                                            <p:cond delay="0"/>
                                          </p:stCondLst>
                                        </p:cTn>
                                        <p:tgtEl>
                                          <p:spTgt spid="77"/>
                                        </p:tgtEl>
                                        <p:attrNameLst>
                                          <p:attrName>style.visibility</p:attrName>
                                        </p:attrNameLst>
                                      </p:cBhvr>
                                      <p:to>
                                        <p:strVal val="visible"/>
                                      </p:to>
                                    </p:set>
                                    <p:animEffect transition="in" filter="wipe(left)">
                                      <p:cBhvr>
                                        <p:cTn id="111" dur="500"/>
                                        <p:tgtEl>
                                          <p:spTgt spid="77"/>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grpId="0" nodeType="clickEffect">
                                  <p:stCondLst>
                                    <p:cond delay="0"/>
                                  </p:stCondLst>
                                  <p:childTnLst>
                                    <p:set>
                                      <p:cBhvr>
                                        <p:cTn id="115" dur="1" fill="hold">
                                          <p:stCondLst>
                                            <p:cond delay="0"/>
                                          </p:stCondLst>
                                        </p:cTn>
                                        <p:tgtEl>
                                          <p:spTgt spid="23"/>
                                        </p:tgtEl>
                                        <p:attrNameLst>
                                          <p:attrName>style.visibility</p:attrName>
                                        </p:attrNameLst>
                                      </p:cBhvr>
                                      <p:to>
                                        <p:strVal val="visible"/>
                                      </p:to>
                                    </p:set>
                                    <p:animEffect transition="in" filter="wipe(down)">
                                      <p:cBhvr>
                                        <p:cTn id="116" dur="500"/>
                                        <p:tgtEl>
                                          <p:spTgt spid="23"/>
                                        </p:tgtEl>
                                      </p:cBhvr>
                                    </p:animEffec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24"/>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0" grpId="0"/>
      <p:bldP spid="21" grpId="0"/>
      <p:bldP spid="22" grpId="0"/>
      <p:bldP spid="23" grpId="0"/>
      <p:bldP spid="24" grpId="0"/>
      <p:bldP spid="26" grpId="0"/>
      <p:bldP spid="78" grpId="0"/>
      <p:bldP spid="80" grpId="0"/>
      <p:bldP spid="81" grpId="0"/>
      <p:bldP spid="82" grpId="0" animBg="1"/>
      <p:bldP spid="83" grpId="0" animBg="1"/>
      <p:bldP spid="84" grpId="0" animBg="1"/>
      <p:bldP spid="85" grpId="0" animBg="1"/>
      <p:bldP spid="86" grpId="0" animBg="1"/>
      <p:bldP spid="9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088B20F-39C4-0EDE-8BA1-2DA68F3C5C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650" y="388749"/>
            <a:ext cx="11088122" cy="4156618"/>
          </a:xfrm>
          <a:prstGeom prst="rect">
            <a:avLst/>
          </a:prstGeom>
        </p:spPr>
      </p:pic>
      <p:cxnSp>
        <p:nvCxnSpPr>
          <p:cNvPr id="7" name="直接连接符 6">
            <a:extLst>
              <a:ext uri="{FF2B5EF4-FFF2-40B4-BE49-F238E27FC236}">
                <a16:creationId xmlns:a16="http://schemas.microsoft.com/office/drawing/2014/main" id="{34E4B659-403C-DCFA-A42B-35A2945F5590}"/>
              </a:ext>
            </a:extLst>
          </p:cNvPr>
          <p:cNvCxnSpPr/>
          <p:nvPr/>
        </p:nvCxnSpPr>
        <p:spPr>
          <a:xfrm>
            <a:off x="896644" y="1402672"/>
            <a:ext cx="599242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AE86CE8-09DB-63A4-9177-7A25BF01D890}"/>
              </a:ext>
            </a:extLst>
          </p:cNvPr>
          <p:cNvCxnSpPr/>
          <p:nvPr/>
        </p:nvCxnSpPr>
        <p:spPr>
          <a:xfrm>
            <a:off x="773836" y="2371818"/>
            <a:ext cx="599242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4E95F581-AE35-9531-5C88-773AED84AC1C}"/>
              </a:ext>
            </a:extLst>
          </p:cNvPr>
          <p:cNvSpPr txBox="1"/>
          <p:nvPr/>
        </p:nvSpPr>
        <p:spPr>
          <a:xfrm>
            <a:off x="6125592" y="2963204"/>
            <a:ext cx="2379215" cy="523220"/>
          </a:xfrm>
          <a:prstGeom prst="rect">
            <a:avLst/>
          </a:prstGeom>
          <a:noFill/>
        </p:spPr>
        <p:txBody>
          <a:bodyPr wrap="square" rtlCol="0">
            <a:spAutoFit/>
          </a:bodyPr>
          <a:lstStyle/>
          <a:p>
            <a:r>
              <a:rPr lang="en-US" altLang="zh-CN" sz="2800" b="1" dirty="0">
                <a:solidFill>
                  <a:srgbClr val="FF0000"/>
                </a:solidFill>
              </a:rPr>
              <a:t>SiO</a:t>
            </a:r>
            <a:r>
              <a:rPr lang="en-US" altLang="zh-CN" sz="2800" b="1" baseline="-25000" dirty="0">
                <a:solidFill>
                  <a:srgbClr val="FF0000"/>
                </a:solidFill>
              </a:rPr>
              <a:t>2</a:t>
            </a:r>
            <a:r>
              <a:rPr lang="en-US" altLang="zh-CN" sz="2800" b="1" dirty="0">
                <a:solidFill>
                  <a:srgbClr val="FF0000"/>
                </a:solidFill>
              </a:rPr>
              <a:t> </a:t>
            </a:r>
            <a:r>
              <a:rPr lang="zh-CN" altLang="en-US" sz="2800" b="1" dirty="0">
                <a:solidFill>
                  <a:srgbClr val="FF0000"/>
                </a:solidFill>
              </a:rPr>
              <a:t>难溶于水</a:t>
            </a:r>
          </a:p>
        </p:txBody>
      </p:sp>
      <p:sp>
        <p:nvSpPr>
          <p:cNvPr id="12" name="文本框 11">
            <a:extLst>
              <a:ext uri="{FF2B5EF4-FFF2-40B4-BE49-F238E27FC236}">
                <a16:creationId xmlns:a16="http://schemas.microsoft.com/office/drawing/2014/main" id="{4A3A084D-7511-A062-EB4E-A8B0BABE9164}"/>
              </a:ext>
            </a:extLst>
          </p:cNvPr>
          <p:cNvSpPr txBox="1"/>
          <p:nvPr/>
        </p:nvSpPr>
        <p:spPr>
          <a:xfrm>
            <a:off x="2731984" y="2800967"/>
            <a:ext cx="511312" cy="584775"/>
          </a:xfrm>
          <a:prstGeom prst="rect">
            <a:avLst/>
          </a:prstGeom>
          <a:noFill/>
        </p:spPr>
        <p:txBody>
          <a:bodyPr wrap="square" rtlCol="0">
            <a:spAutoFit/>
          </a:bodyPr>
          <a:lstStyle/>
          <a:p>
            <a:r>
              <a:rPr lang="en-US" altLang="zh-CN" sz="3200" b="1" dirty="0">
                <a:solidFill>
                  <a:srgbClr val="FF0000"/>
                </a:solidFill>
              </a:rPr>
              <a:t>×</a:t>
            </a:r>
            <a:endParaRPr lang="zh-CN" altLang="en-US" sz="3200" b="1" dirty="0">
              <a:solidFill>
                <a:srgbClr val="FF0000"/>
              </a:solidFill>
            </a:endParaRPr>
          </a:p>
        </p:txBody>
      </p:sp>
      <p:sp>
        <p:nvSpPr>
          <p:cNvPr id="16" name="文本框 15">
            <a:extLst>
              <a:ext uri="{FF2B5EF4-FFF2-40B4-BE49-F238E27FC236}">
                <a16:creationId xmlns:a16="http://schemas.microsoft.com/office/drawing/2014/main" id="{C66ED12D-4413-8242-C6DE-C340EDADBBDA}"/>
              </a:ext>
            </a:extLst>
          </p:cNvPr>
          <p:cNvSpPr txBox="1"/>
          <p:nvPr/>
        </p:nvSpPr>
        <p:spPr>
          <a:xfrm>
            <a:off x="5154392" y="3505330"/>
            <a:ext cx="1228653" cy="523220"/>
          </a:xfrm>
          <a:prstGeom prst="rect">
            <a:avLst/>
          </a:prstGeom>
          <a:noFill/>
        </p:spPr>
        <p:txBody>
          <a:bodyPr wrap="square" rtlCol="0">
            <a:spAutoFit/>
          </a:bodyPr>
          <a:lstStyle/>
          <a:p>
            <a:r>
              <a:rPr lang="en-US" altLang="zh-CN" sz="2800" b="1" dirty="0">
                <a:solidFill>
                  <a:srgbClr val="FF0000"/>
                </a:solidFill>
                <a:latin typeface="Times New Roman" panose="02020603050405020304" pitchFamily="18" charset="0"/>
                <a:cs typeface="Times New Roman" panose="02020603050405020304" pitchFamily="18" charset="0"/>
              </a:rPr>
              <a:t>NaOH </a:t>
            </a:r>
            <a:endParaRPr lang="zh-CN" altLang="en-US" sz="2800" b="1" baseline="-25000" dirty="0">
              <a:solidFill>
                <a:srgbClr val="FF0000"/>
              </a:solidFill>
              <a:latin typeface="Times New Roman" panose="02020603050405020304" pitchFamily="18" charset="0"/>
              <a:cs typeface="Times New Roman" panose="02020603050405020304" pitchFamily="18" charset="0"/>
            </a:endParaRPr>
          </a:p>
        </p:txBody>
      </p:sp>
      <p:sp>
        <p:nvSpPr>
          <p:cNvPr id="17" name="箭头: 下弧形 16">
            <a:extLst>
              <a:ext uri="{FF2B5EF4-FFF2-40B4-BE49-F238E27FC236}">
                <a16:creationId xmlns:a16="http://schemas.microsoft.com/office/drawing/2014/main" id="{A4CFA5C8-577D-BA03-0D6A-8993106D9424}"/>
              </a:ext>
            </a:extLst>
          </p:cNvPr>
          <p:cNvSpPr/>
          <p:nvPr>
            <p:custDataLst>
              <p:tags r:id="rId1"/>
            </p:custDataLst>
          </p:nvPr>
        </p:nvSpPr>
        <p:spPr>
          <a:xfrm>
            <a:off x="2469556" y="3531608"/>
            <a:ext cx="2600987" cy="347934"/>
          </a:xfrm>
          <a:prstGeom prst="curved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360718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6" grpId="0"/>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5719D443-E092-92F4-ADC3-3A492F3EABAA}"/>
              </a:ext>
            </a:extLst>
          </p:cNvPr>
          <p:cNvPicPr>
            <a:picLocks noChangeAspect="1"/>
          </p:cNvPicPr>
          <p:nvPr/>
        </p:nvPicPr>
        <p:blipFill>
          <a:blip r:embed="rId2"/>
          <a:stretch>
            <a:fillRect/>
          </a:stretch>
        </p:blipFill>
        <p:spPr>
          <a:xfrm>
            <a:off x="241414" y="54065"/>
            <a:ext cx="11563953" cy="5383162"/>
          </a:xfrm>
          <a:prstGeom prst="rect">
            <a:avLst/>
          </a:prstGeom>
        </p:spPr>
      </p:pic>
      <p:sp>
        <p:nvSpPr>
          <p:cNvPr id="18" name="文本框 17">
            <a:extLst>
              <a:ext uri="{FF2B5EF4-FFF2-40B4-BE49-F238E27FC236}">
                <a16:creationId xmlns:a16="http://schemas.microsoft.com/office/drawing/2014/main" id="{3A71B7F1-EA5B-4B90-B7F0-5B9F4C5EA59A}"/>
              </a:ext>
            </a:extLst>
          </p:cNvPr>
          <p:cNvSpPr txBox="1"/>
          <p:nvPr/>
        </p:nvSpPr>
        <p:spPr>
          <a:xfrm>
            <a:off x="9845965" y="897553"/>
            <a:ext cx="1376218" cy="523220"/>
          </a:xfrm>
          <a:prstGeom prst="rect">
            <a:avLst/>
          </a:prstGeom>
          <a:noFill/>
        </p:spPr>
        <p:txBody>
          <a:bodyPr wrap="square" rtlCol="0">
            <a:spAutoFit/>
          </a:bodyPr>
          <a:lstStyle/>
          <a:p>
            <a:r>
              <a:rPr lang="zh-CN" altLang="en-US" sz="2800" b="1" dirty="0">
                <a:solidFill>
                  <a:srgbClr val="FF0000"/>
                </a:solidFill>
              </a:rPr>
              <a:t>碱式盐</a:t>
            </a:r>
          </a:p>
        </p:txBody>
      </p:sp>
      <p:sp>
        <p:nvSpPr>
          <p:cNvPr id="19" name="文本框 18">
            <a:extLst>
              <a:ext uri="{FF2B5EF4-FFF2-40B4-BE49-F238E27FC236}">
                <a16:creationId xmlns:a16="http://schemas.microsoft.com/office/drawing/2014/main" id="{28C1AC7D-7C07-0B58-5FFC-2242774BCE78}"/>
              </a:ext>
            </a:extLst>
          </p:cNvPr>
          <p:cNvSpPr txBox="1"/>
          <p:nvPr/>
        </p:nvSpPr>
        <p:spPr>
          <a:xfrm>
            <a:off x="5353754" y="1356118"/>
            <a:ext cx="991628" cy="523220"/>
          </a:xfrm>
          <a:prstGeom prst="rect">
            <a:avLst/>
          </a:prstGeom>
          <a:noFill/>
        </p:spPr>
        <p:txBody>
          <a:bodyPr wrap="square" rtlCol="0">
            <a:spAutoFit/>
          </a:bodyPr>
          <a:lstStyle/>
          <a:p>
            <a:r>
              <a:rPr lang="en-US" altLang="zh-CN" sz="2800" b="1" dirty="0" err="1">
                <a:solidFill>
                  <a:srgbClr val="FF0000"/>
                </a:solidFill>
                <a:latin typeface="Times New Roman" panose="02020603050405020304" pitchFamily="18" charset="0"/>
                <a:cs typeface="Times New Roman" panose="02020603050405020304" pitchFamily="18" charset="0"/>
              </a:rPr>
              <a:t>CuO</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099D74E6-FA8D-7F14-8EFE-126A7F026158}"/>
              </a:ext>
            </a:extLst>
          </p:cNvPr>
          <p:cNvSpPr txBox="1"/>
          <p:nvPr/>
        </p:nvSpPr>
        <p:spPr>
          <a:xfrm>
            <a:off x="7423345" y="1637565"/>
            <a:ext cx="3558691" cy="523220"/>
          </a:xfrm>
          <a:prstGeom prst="rect">
            <a:avLst/>
          </a:prstGeom>
          <a:noFill/>
        </p:spPr>
        <p:txBody>
          <a:bodyPr wrap="square" rtlCol="0">
            <a:spAutoFit/>
          </a:bodyPr>
          <a:lstStyle/>
          <a:p>
            <a:r>
              <a:rPr lang="en-US" altLang="zh-CN" sz="2800" b="1" dirty="0">
                <a:solidFill>
                  <a:srgbClr val="FF0000"/>
                </a:solidFill>
                <a:latin typeface="Times New Roman" panose="02020603050405020304" pitchFamily="18" charset="0"/>
                <a:cs typeface="Times New Roman" panose="02020603050405020304" pitchFamily="18" charset="0"/>
              </a:rPr>
              <a:t>Cu(OH)</a:t>
            </a:r>
            <a:r>
              <a:rPr lang="en-US" altLang="zh-CN" sz="2800" b="1" baseline="-25000" dirty="0">
                <a:solidFill>
                  <a:srgbClr val="FF0000"/>
                </a:solidFill>
                <a:latin typeface="Times New Roman" panose="02020603050405020304" pitchFamily="18" charset="0"/>
                <a:cs typeface="Times New Roman" panose="02020603050405020304" pitchFamily="18" charset="0"/>
              </a:rPr>
              <a:t>2</a:t>
            </a:r>
            <a:r>
              <a:rPr lang="en-US" altLang="zh-CN" sz="2800" b="1" dirty="0">
                <a:solidFill>
                  <a:srgbClr val="FF0000"/>
                </a:solidFill>
                <a:latin typeface="Times New Roman" panose="02020603050405020304" pitchFamily="18" charset="0"/>
                <a:cs typeface="Times New Roman" panose="02020603050405020304" pitchFamily="18" charset="0"/>
              </a:rPr>
              <a:t>=CuO+H</a:t>
            </a:r>
            <a:r>
              <a:rPr lang="en-US" altLang="zh-CN" sz="2800" b="1" baseline="-25000" dirty="0">
                <a:solidFill>
                  <a:srgbClr val="FF0000"/>
                </a:solidFill>
                <a:latin typeface="Times New Roman" panose="02020603050405020304" pitchFamily="18" charset="0"/>
                <a:cs typeface="Times New Roman" panose="02020603050405020304" pitchFamily="18" charset="0"/>
              </a:rPr>
              <a:t>2</a:t>
            </a:r>
            <a:r>
              <a:rPr lang="en-US" altLang="zh-CN" sz="2800" b="1" dirty="0">
                <a:solidFill>
                  <a:srgbClr val="FF0000"/>
                </a:solidFill>
                <a:latin typeface="Times New Roman" panose="02020603050405020304" pitchFamily="18" charset="0"/>
                <a:cs typeface="Times New Roman" panose="02020603050405020304" pitchFamily="18" charset="0"/>
              </a:rPr>
              <a:t>O</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21" name="文本框 20">
            <a:extLst>
              <a:ext uri="{FF2B5EF4-FFF2-40B4-BE49-F238E27FC236}">
                <a16:creationId xmlns:a16="http://schemas.microsoft.com/office/drawing/2014/main" id="{87B55D5D-4F0C-6FC7-F102-A1933BD0CA86}"/>
              </a:ext>
            </a:extLst>
          </p:cNvPr>
          <p:cNvSpPr txBox="1"/>
          <p:nvPr/>
        </p:nvSpPr>
        <p:spPr>
          <a:xfrm>
            <a:off x="8771219" y="1420773"/>
            <a:ext cx="608309" cy="584775"/>
          </a:xfrm>
          <a:prstGeom prst="rect">
            <a:avLst/>
          </a:prstGeom>
          <a:noFill/>
        </p:spPr>
        <p:txBody>
          <a:bodyPr wrap="square" rtlCol="0">
            <a:spAutoFit/>
          </a:bodyPr>
          <a:lstStyle/>
          <a:p>
            <a:r>
              <a:rPr lang="zh-CN" altLang="en-US" sz="3200" b="1" dirty="0">
                <a:solidFill>
                  <a:srgbClr val="FF0000"/>
                </a:solidFill>
              </a:rPr>
              <a:t>△</a:t>
            </a:r>
          </a:p>
        </p:txBody>
      </p:sp>
      <p:sp>
        <p:nvSpPr>
          <p:cNvPr id="22" name="文本框 21">
            <a:extLst>
              <a:ext uri="{FF2B5EF4-FFF2-40B4-BE49-F238E27FC236}">
                <a16:creationId xmlns:a16="http://schemas.microsoft.com/office/drawing/2014/main" id="{FCCE8B49-FA09-DE41-DF23-E69854BAA4E4}"/>
              </a:ext>
            </a:extLst>
          </p:cNvPr>
          <p:cNvSpPr txBox="1"/>
          <p:nvPr/>
        </p:nvSpPr>
        <p:spPr>
          <a:xfrm>
            <a:off x="7423345" y="2377577"/>
            <a:ext cx="3558691" cy="523220"/>
          </a:xfrm>
          <a:prstGeom prst="rect">
            <a:avLst/>
          </a:prstGeom>
          <a:noFill/>
        </p:spPr>
        <p:txBody>
          <a:bodyPr wrap="square" rtlCol="0">
            <a:spAutoFit/>
          </a:bodyPr>
          <a:lstStyle/>
          <a:p>
            <a:r>
              <a:rPr lang="en-US" altLang="zh-CN" sz="2800" b="1" dirty="0" err="1">
                <a:solidFill>
                  <a:srgbClr val="FF0000"/>
                </a:solidFill>
                <a:latin typeface="Times New Roman" panose="02020603050405020304" pitchFamily="18" charset="0"/>
                <a:cs typeface="Times New Roman" panose="02020603050405020304" pitchFamily="18" charset="0"/>
              </a:rPr>
              <a:t>CuO</a:t>
            </a:r>
            <a:r>
              <a:rPr lang="en-US" altLang="zh-CN" sz="2800" b="1" dirty="0">
                <a:solidFill>
                  <a:srgbClr val="FF0000"/>
                </a:solidFill>
                <a:latin typeface="Times New Roman" panose="02020603050405020304" pitchFamily="18" charset="0"/>
                <a:cs typeface="Times New Roman" panose="02020603050405020304" pitchFamily="18" charset="0"/>
              </a:rPr>
              <a:t> +H</a:t>
            </a:r>
            <a:r>
              <a:rPr lang="en-US" altLang="zh-CN" sz="2800" b="1" baseline="-25000" dirty="0">
                <a:solidFill>
                  <a:srgbClr val="FF0000"/>
                </a:solidFill>
                <a:latin typeface="Times New Roman" panose="02020603050405020304" pitchFamily="18" charset="0"/>
                <a:cs typeface="Times New Roman" panose="02020603050405020304" pitchFamily="18" charset="0"/>
              </a:rPr>
              <a:t>2</a:t>
            </a:r>
            <a:r>
              <a:rPr lang="en-US" altLang="zh-CN" sz="2800" b="1" dirty="0">
                <a:solidFill>
                  <a:srgbClr val="FF0000"/>
                </a:solidFill>
                <a:latin typeface="Times New Roman" panose="02020603050405020304" pitchFamily="18" charset="0"/>
                <a:cs typeface="Times New Roman" panose="02020603050405020304" pitchFamily="18" charset="0"/>
              </a:rPr>
              <a:t>=Cu+H</a:t>
            </a:r>
            <a:r>
              <a:rPr lang="en-US" altLang="zh-CN" sz="2800" b="1" baseline="-25000" dirty="0">
                <a:solidFill>
                  <a:srgbClr val="FF0000"/>
                </a:solidFill>
                <a:latin typeface="Times New Roman" panose="02020603050405020304" pitchFamily="18" charset="0"/>
                <a:cs typeface="Times New Roman" panose="02020603050405020304" pitchFamily="18" charset="0"/>
              </a:rPr>
              <a:t>2</a:t>
            </a:r>
            <a:r>
              <a:rPr lang="en-US" altLang="zh-CN" sz="2800" b="1" dirty="0">
                <a:solidFill>
                  <a:srgbClr val="FF0000"/>
                </a:solidFill>
                <a:latin typeface="Times New Roman" panose="02020603050405020304" pitchFamily="18" charset="0"/>
                <a:cs typeface="Times New Roman" panose="02020603050405020304" pitchFamily="18" charset="0"/>
              </a:rPr>
              <a:t>O</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23" name="文本框 22">
            <a:extLst>
              <a:ext uri="{FF2B5EF4-FFF2-40B4-BE49-F238E27FC236}">
                <a16:creationId xmlns:a16="http://schemas.microsoft.com/office/drawing/2014/main" id="{065CF350-E9AD-7C08-3300-0483D7894684}"/>
              </a:ext>
            </a:extLst>
          </p:cNvPr>
          <p:cNvSpPr txBox="1"/>
          <p:nvPr/>
        </p:nvSpPr>
        <p:spPr>
          <a:xfrm>
            <a:off x="8771219" y="2141788"/>
            <a:ext cx="608309" cy="584775"/>
          </a:xfrm>
          <a:prstGeom prst="rect">
            <a:avLst/>
          </a:prstGeom>
          <a:noFill/>
        </p:spPr>
        <p:txBody>
          <a:bodyPr wrap="square" rtlCol="0">
            <a:spAutoFit/>
          </a:bodyPr>
          <a:lstStyle/>
          <a:p>
            <a:r>
              <a:rPr lang="zh-CN" altLang="en-US" sz="3200" b="1" dirty="0">
                <a:solidFill>
                  <a:srgbClr val="FF0000"/>
                </a:solidFill>
              </a:rPr>
              <a:t>△</a:t>
            </a:r>
          </a:p>
        </p:txBody>
      </p:sp>
      <p:sp>
        <p:nvSpPr>
          <p:cNvPr id="24" name="文本框 23">
            <a:extLst>
              <a:ext uri="{FF2B5EF4-FFF2-40B4-BE49-F238E27FC236}">
                <a16:creationId xmlns:a16="http://schemas.microsoft.com/office/drawing/2014/main" id="{B03ED3C7-3AB1-A274-4343-EF495BED96F2}"/>
              </a:ext>
            </a:extLst>
          </p:cNvPr>
          <p:cNvSpPr txBox="1"/>
          <p:nvPr/>
        </p:nvSpPr>
        <p:spPr>
          <a:xfrm>
            <a:off x="593477" y="4287982"/>
            <a:ext cx="2925578" cy="523220"/>
          </a:xfrm>
          <a:prstGeom prst="rect">
            <a:avLst/>
          </a:prstGeom>
          <a:noFill/>
        </p:spPr>
        <p:txBody>
          <a:bodyPr wrap="square" rtlCol="0">
            <a:spAutoFit/>
          </a:bodyPr>
          <a:lstStyle/>
          <a:p>
            <a:r>
              <a:rPr lang="en-US" altLang="zh-CN" sz="2800" b="1" dirty="0">
                <a:solidFill>
                  <a:srgbClr val="FF0000"/>
                </a:solidFill>
                <a:latin typeface="Times New Roman" panose="02020603050405020304" pitchFamily="18" charset="0"/>
                <a:cs typeface="Times New Roman" panose="02020603050405020304" pitchFamily="18" charset="0"/>
              </a:rPr>
              <a:t>Cu(OH)</a:t>
            </a:r>
            <a:r>
              <a:rPr lang="en-US" altLang="zh-CN" sz="2800" b="1" baseline="-25000" dirty="0">
                <a:solidFill>
                  <a:srgbClr val="FF0000"/>
                </a:solidFill>
                <a:latin typeface="Times New Roman" panose="02020603050405020304" pitchFamily="18" charset="0"/>
                <a:cs typeface="Times New Roman" panose="02020603050405020304" pitchFamily="18" charset="0"/>
              </a:rPr>
              <a:t>2</a:t>
            </a:r>
            <a:r>
              <a:rPr lang="en-US" altLang="zh-CN" sz="2800" b="1" dirty="0">
                <a:solidFill>
                  <a:srgbClr val="FF0000"/>
                </a:solidFill>
                <a:latin typeface="Times New Roman" panose="02020603050405020304" pitchFamily="18" charset="0"/>
                <a:cs typeface="Times New Roman" panose="02020603050405020304" pitchFamily="18" charset="0"/>
              </a:rPr>
              <a:t>·CuCO</a:t>
            </a:r>
            <a:r>
              <a:rPr lang="en-US" altLang="zh-CN" sz="2800" b="1" baseline="-25000" dirty="0">
                <a:solidFill>
                  <a:srgbClr val="FF0000"/>
                </a:solidFill>
                <a:latin typeface="Times New Roman" panose="02020603050405020304" pitchFamily="18" charset="0"/>
                <a:cs typeface="Times New Roman" panose="02020603050405020304" pitchFamily="18" charset="0"/>
              </a:rPr>
              <a:t>3</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F87ABB89-BDB3-E539-ABFA-C70180CCCC6B}"/>
              </a:ext>
            </a:extLst>
          </p:cNvPr>
          <p:cNvSpPr txBox="1"/>
          <p:nvPr/>
        </p:nvSpPr>
        <p:spPr>
          <a:xfrm>
            <a:off x="3419804" y="4287982"/>
            <a:ext cx="1567832" cy="523220"/>
          </a:xfrm>
          <a:prstGeom prst="rect">
            <a:avLst/>
          </a:prstGeom>
          <a:noFill/>
        </p:spPr>
        <p:txBody>
          <a:bodyPr wrap="square" rtlCol="0">
            <a:spAutoFit/>
          </a:bodyPr>
          <a:lstStyle/>
          <a:p>
            <a:r>
              <a:rPr lang="en-US" altLang="zh-CN" sz="2800" b="1" dirty="0">
                <a:solidFill>
                  <a:srgbClr val="FF0000"/>
                </a:solidFill>
                <a:latin typeface="Times New Roman" panose="02020603050405020304" pitchFamily="18" charset="0"/>
                <a:cs typeface="Times New Roman" panose="02020603050405020304" pitchFamily="18" charset="0"/>
              </a:rPr>
              <a:t>+     HCl</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E83C4698-BE62-88AA-CF2C-11BFDAAB5FB0}"/>
              </a:ext>
            </a:extLst>
          </p:cNvPr>
          <p:cNvSpPr txBox="1"/>
          <p:nvPr/>
        </p:nvSpPr>
        <p:spPr>
          <a:xfrm>
            <a:off x="3828472" y="4287982"/>
            <a:ext cx="508000" cy="523220"/>
          </a:xfrm>
          <a:prstGeom prst="rect">
            <a:avLst/>
          </a:prstGeom>
          <a:noFill/>
        </p:spPr>
        <p:txBody>
          <a:bodyPr wrap="square" rtlCol="0">
            <a:spAutoFit/>
          </a:bodyPr>
          <a:lstStyle/>
          <a:p>
            <a:r>
              <a:rPr lang="en-US" altLang="zh-CN" sz="2800" b="1" dirty="0">
                <a:solidFill>
                  <a:srgbClr val="1D41D5"/>
                </a:solidFill>
                <a:latin typeface="Times New Roman" panose="02020603050405020304" pitchFamily="18" charset="0"/>
                <a:cs typeface="Times New Roman" panose="02020603050405020304" pitchFamily="18" charset="0"/>
              </a:rPr>
              <a:t>4</a:t>
            </a:r>
            <a:endParaRPr lang="zh-CN" altLang="en-US" sz="2800" b="1" dirty="0">
              <a:solidFill>
                <a:srgbClr val="1D41D5"/>
              </a:solidFill>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1B75281E-4771-50CF-6A53-D850AF2C09B9}"/>
              </a:ext>
            </a:extLst>
          </p:cNvPr>
          <p:cNvSpPr txBox="1"/>
          <p:nvPr/>
        </p:nvSpPr>
        <p:spPr>
          <a:xfrm>
            <a:off x="5065651" y="4287982"/>
            <a:ext cx="4143004" cy="523220"/>
          </a:xfrm>
          <a:prstGeom prst="rect">
            <a:avLst/>
          </a:prstGeom>
          <a:noFill/>
        </p:spPr>
        <p:txBody>
          <a:bodyPr wrap="square" rtlCol="0">
            <a:spAutoFit/>
          </a:bodyPr>
          <a:lstStyle/>
          <a:p>
            <a:r>
              <a:rPr lang="en-US" altLang="zh-CN" sz="2800" b="1" dirty="0">
                <a:solidFill>
                  <a:srgbClr val="FF0000"/>
                </a:solidFill>
                <a:latin typeface="Times New Roman" panose="02020603050405020304" pitchFamily="18" charset="0"/>
                <a:cs typeface="Times New Roman" panose="02020603050405020304" pitchFamily="18" charset="0"/>
              </a:rPr>
              <a:t>= 2CuCl</a:t>
            </a:r>
            <a:r>
              <a:rPr lang="en-US" altLang="zh-CN" sz="2800" b="1" baseline="-25000" dirty="0">
                <a:solidFill>
                  <a:srgbClr val="FF0000"/>
                </a:solidFill>
                <a:latin typeface="Times New Roman" panose="02020603050405020304" pitchFamily="18" charset="0"/>
                <a:cs typeface="Times New Roman" panose="02020603050405020304" pitchFamily="18" charset="0"/>
              </a:rPr>
              <a:t>2</a:t>
            </a:r>
            <a:r>
              <a:rPr lang="en-US" altLang="zh-CN" sz="2800" b="1" dirty="0">
                <a:solidFill>
                  <a:srgbClr val="FF0000"/>
                </a:solidFill>
                <a:latin typeface="Times New Roman" panose="02020603050405020304" pitchFamily="18" charset="0"/>
                <a:cs typeface="Times New Roman" panose="02020603050405020304" pitchFamily="18" charset="0"/>
              </a:rPr>
              <a:t>+CO</a:t>
            </a:r>
            <a:r>
              <a:rPr lang="en-US" altLang="zh-CN" sz="2800" b="1" baseline="-25000" dirty="0">
                <a:solidFill>
                  <a:srgbClr val="FF0000"/>
                </a:solidFill>
                <a:latin typeface="Times New Roman" panose="02020603050405020304" pitchFamily="18" charset="0"/>
                <a:cs typeface="Times New Roman" panose="02020603050405020304" pitchFamily="18" charset="0"/>
              </a:rPr>
              <a:t>2</a:t>
            </a:r>
            <a:r>
              <a:rPr lang="zh-CN" altLang="en-US" sz="2800" b="1" dirty="0">
                <a:solidFill>
                  <a:srgbClr val="FF0000"/>
                </a:solidFill>
                <a:latin typeface="Times New Roman" panose="02020603050405020304" pitchFamily="18" charset="0"/>
                <a:cs typeface="Times New Roman" panose="02020603050405020304" pitchFamily="18" charset="0"/>
              </a:rPr>
              <a:t>↑</a:t>
            </a:r>
            <a:r>
              <a:rPr lang="en-US" altLang="zh-CN" sz="2800" b="1" dirty="0">
                <a:solidFill>
                  <a:srgbClr val="FF0000"/>
                </a:solidFill>
                <a:latin typeface="Times New Roman" panose="02020603050405020304" pitchFamily="18" charset="0"/>
                <a:cs typeface="Times New Roman" panose="02020603050405020304" pitchFamily="18" charset="0"/>
              </a:rPr>
              <a:t>+ 3H</a:t>
            </a:r>
            <a:r>
              <a:rPr lang="en-US" altLang="zh-CN" sz="2800" b="1" baseline="-25000" dirty="0">
                <a:solidFill>
                  <a:srgbClr val="FF0000"/>
                </a:solidFill>
                <a:latin typeface="Times New Roman" panose="02020603050405020304" pitchFamily="18" charset="0"/>
                <a:cs typeface="Times New Roman" panose="02020603050405020304" pitchFamily="18" charset="0"/>
              </a:rPr>
              <a:t>2</a:t>
            </a:r>
            <a:r>
              <a:rPr lang="en-US" altLang="zh-CN" sz="2800" b="1" dirty="0">
                <a:solidFill>
                  <a:srgbClr val="FF0000"/>
                </a:solidFill>
                <a:latin typeface="Times New Roman" panose="02020603050405020304" pitchFamily="18" charset="0"/>
                <a:cs typeface="Times New Roman" panose="02020603050405020304" pitchFamily="18" charset="0"/>
              </a:rPr>
              <a:t>O</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CE5067F5-1418-77AC-C4C9-CEDE1D64B2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54" y="4938008"/>
            <a:ext cx="11045781" cy="1456693"/>
          </a:xfrm>
          <a:prstGeom prst="rect">
            <a:avLst/>
          </a:prstGeom>
          <a:ln w="19050">
            <a:solidFill>
              <a:srgbClr val="FF0000"/>
            </a:solidFill>
          </a:ln>
        </p:spPr>
      </p:pic>
    </p:spTree>
    <p:extLst>
      <p:ext uri="{BB962C8B-B14F-4D97-AF65-F5344CB8AC3E}">
        <p14:creationId xmlns:p14="http://schemas.microsoft.com/office/powerpoint/2010/main" val="201154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P spid="23" grpId="0"/>
      <p:bldP spid="24" grpId="0"/>
      <p:bldP spid="25" grpId="0"/>
      <p:bldP spid="26"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3ADB656-C6C2-24CD-C776-4650BEA799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27" y="721263"/>
            <a:ext cx="11220409" cy="5166484"/>
          </a:xfrm>
          <a:prstGeom prst="rect">
            <a:avLst/>
          </a:prstGeom>
        </p:spPr>
      </p:pic>
      <p:sp>
        <p:nvSpPr>
          <p:cNvPr id="6" name="文本框 5">
            <a:extLst>
              <a:ext uri="{FF2B5EF4-FFF2-40B4-BE49-F238E27FC236}">
                <a16:creationId xmlns:a16="http://schemas.microsoft.com/office/drawing/2014/main" id="{124F1479-8A8B-3A87-106D-A5414A40EC17}"/>
              </a:ext>
            </a:extLst>
          </p:cNvPr>
          <p:cNvSpPr txBox="1"/>
          <p:nvPr/>
        </p:nvSpPr>
        <p:spPr>
          <a:xfrm>
            <a:off x="277091" y="286327"/>
            <a:ext cx="8728363" cy="523220"/>
          </a:xfrm>
          <a:prstGeom prst="rect">
            <a:avLst/>
          </a:prstGeom>
          <a:noFill/>
        </p:spPr>
        <p:txBody>
          <a:bodyPr wrap="square" rtlCol="0">
            <a:spAutoFit/>
          </a:bodyPr>
          <a:lstStyle/>
          <a:p>
            <a:r>
              <a:rPr lang="zh-CN" altLang="en-US" sz="2800" b="1" dirty="0">
                <a:solidFill>
                  <a:srgbClr val="1D41D5"/>
                </a:solidFill>
                <a:latin typeface="Times New Roman" panose="02020603050405020304" pitchFamily="18" charset="0"/>
                <a:cs typeface="Times New Roman" panose="02020603050405020304" pitchFamily="18" charset="0"/>
              </a:rPr>
              <a:t>实验目的：检验</a:t>
            </a:r>
            <a:r>
              <a:rPr lang="en-US" altLang="zh-CN" sz="2800" b="1" dirty="0">
                <a:solidFill>
                  <a:srgbClr val="1D41D5"/>
                </a:solidFill>
                <a:latin typeface="Times New Roman" panose="02020603050405020304" pitchFamily="18" charset="0"/>
                <a:cs typeface="Times New Roman" panose="02020603050405020304" pitchFamily="18" charset="0"/>
              </a:rPr>
              <a:t>NaOH</a:t>
            </a:r>
            <a:r>
              <a:rPr lang="zh-CN" altLang="en-US" sz="2800" b="1" dirty="0">
                <a:solidFill>
                  <a:srgbClr val="1D41D5"/>
                </a:solidFill>
                <a:latin typeface="Times New Roman" panose="02020603050405020304" pitchFamily="18" charset="0"/>
                <a:cs typeface="Times New Roman" panose="02020603050405020304" pitchFamily="18" charset="0"/>
              </a:rPr>
              <a:t>中是否混有</a:t>
            </a:r>
            <a:r>
              <a:rPr lang="en-US" altLang="zh-CN" sz="2800" b="1" dirty="0">
                <a:solidFill>
                  <a:srgbClr val="FF0000"/>
                </a:solidFill>
                <a:latin typeface="Times New Roman" panose="02020603050405020304" pitchFamily="18" charset="0"/>
                <a:cs typeface="Times New Roman" panose="02020603050405020304" pitchFamily="18" charset="0"/>
              </a:rPr>
              <a:t>Na</a:t>
            </a:r>
            <a:r>
              <a:rPr lang="en-US" altLang="zh-CN" sz="2800" b="1" baseline="-25000" dirty="0">
                <a:solidFill>
                  <a:srgbClr val="FF0000"/>
                </a:solidFill>
                <a:latin typeface="Times New Roman" panose="02020603050405020304" pitchFamily="18" charset="0"/>
                <a:cs typeface="Times New Roman" panose="02020603050405020304" pitchFamily="18" charset="0"/>
              </a:rPr>
              <a:t>2</a:t>
            </a:r>
            <a:r>
              <a:rPr lang="en-US" altLang="zh-CN" sz="2800" b="1" dirty="0">
                <a:solidFill>
                  <a:srgbClr val="FF0000"/>
                </a:solidFill>
                <a:latin typeface="Times New Roman" panose="02020603050405020304" pitchFamily="18" charset="0"/>
                <a:cs typeface="Times New Roman" panose="02020603050405020304" pitchFamily="18" charset="0"/>
              </a:rPr>
              <a:t>CO</a:t>
            </a:r>
            <a:r>
              <a:rPr lang="en-US" altLang="zh-CN" sz="2800" b="1" baseline="-25000" dirty="0">
                <a:solidFill>
                  <a:srgbClr val="FF0000"/>
                </a:solidFill>
                <a:latin typeface="Times New Roman" panose="02020603050405020304" pitchFamily="18" charset="0"/>
                <a:cs typeface="Times New Roman" panose="02020603050405020304" pitchFamily="18" charset="0"/>
              </a:rPr>
              <a:t>3</a:t>
            </a:r>
            <a:r>
              <a:rPr lang="zh-CN" altLang="en-US" sz="2800" b="1" dirty="0">
                <a:solidFill>
                  <a:srgbClr val="1D41D5"/>
                </a:solidFill>
                <a:latin typeface="Times New Roman" panose="02020603050405020304" pitchFamily="18" charset="0"/>
                <a:cs typeface="Times New Roman" panose="02020603050405020304" pitchFamily="18" charset="0"/>
              </a:rPr>
              <a:t>、</a:t>
            </a:r>
            <a:r>
              <a:rPr lang="en-US" altLang="zh-CN" sz="2800" b="1" dirty="0">
                <a:solidFill>
                  <a:srgbClr val="FF0000"/>
                </a:solidFill>
                <a:latin typeface="Times New Roman" panose="02020603050405020304" pitchFamily="18" charset="0"/>
                <a:cs typeface="Times New Roman" panose="02020603050405020304" pitchFamily="18" charset="0"/>
              </a:rPr>
              <a:t>NaCl</a:t>
            </a:r>
            <a:r>
              <a:rPr lang="zh-CN" altLang="en-US" sz="2800" b="1" dirty="0">
                <a:solidFill>
                  <a:srgbClr val="1D41D5"/>
                </a:solidFill>
                <a:latin typeface="Times New Roman" panose="02020603050405020304" pitchFamily="18" charset="0"/>
                <a:cs typeface="Times New Roman" panose="02020603050405020304" pitchFamily="18" charset="0"/>
              </a:rPr>
              <a:t>杂质</a:t>
            </a:r>
          </a:p>
        </p:txBody>
      </p:sp>
      <p:pic>
        <p:nvPicPr>
          <p:cNvPr id="8" name="图片 7">
            <a:extLst>
              <a:ext uri="{FF2B5EF4-FFF2-40B4-BE49-F238E27FC236}">
                <a16:creationId xmlns:a16="http://schemas.microsoft.com/office/drawing/2014/main" id="{8D5C71AB-F088-718C-BBC9-FBD59D0A52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7271" y="1886129"/>
            <a:ext cx="3354475" cy="741856"/>
          </a:xfrm>
          <a:prstGeom prst="rect">
            <a:avLst/>
          </a:prstGeom>
        </p:spPr>
      </p:pic>
      <p:pic>
        <p:nvPicPr>
          <p:cNvPr id="10" name="图片 9">
            <a:extLst>
              <a:ext uri="{FF2B5EF4-FFF2-40B4-BE49-F238E27FC236}">
                <a16:creationId xmlns:a16="http://schemas.microsoft.com/office/drawing/2014/main" id="{561CC2C2-36F5-B5A7-ECC8-9745CC8D43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9599" y="3694483"/>
            <a:ext cx="1346857" cy="668041"/>
          </a:xfrm>
          <a:prstGeom prst="rect">
            <a:avLst/>
          </a:prstGeom>
          <a:ln w="38100">
            <a:solidFill>
              <a:srgbClr val="FF0000"/>
            </a:solidFill>
          </a:ln>
        </p:spPr>
      </p:pic>
      <p:pic>
        <p:nvPicPr>
          <p:cNvPr id="13" name="图片 12">
            <a:extLst>
              <a:ext uri="{FF2B5EF4-FFF2-40B4-BE49-F238E27FC236}">
                <a16:creationId xmlns:a16="http://schemas.microsoft.com/office/drawing/2014/main" id="{744C8090-1736-94D0-CD7C-09F3749496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8697" y="5675656"/>
            <a:ext cx="4313513" cy="647027"/>
          </a:xfrm>
          <a:prstGeom prst="rect">
            <a:avLst/>
          </a:prstGeom>
        </p:spPr>
      </p:pic>
      <p:sp>
        <p:nvSpPr>
          <p:cNvPr id="14" name="文本框 13">
            <a:extLst>
              <a:ext uri="{FF2B5EF4-FFF2-40B4-BE49-F238E27FC236}">
                <a16:creationId xmlns:a16="http://schemas.microsoft.com/office/drawing/2014/main" id="{1202C0F9-6DA1-B308-728B-6A7C6ABC41ED}"/>
              </a:ext>
            </a:extLst>
          </p:cNvPr>
          <p:cNvSpPr txBox="1"/>
          <p:nvPr/>
        </p:nvSpPr>
        <p:spPr>
          <a:xfrm>
            <a:off x="277090" y="5767405"/>
            <a:ext cx="5818909" cy="461665"/>
          </a:xfrm>
          <a:prstGeom prst="rect">
            <a:avLst/>
          </a:prstGeom>
          <a:noFill/>
        </p:spPr>
        <p:txBody>
          <a:bodyPr wrap="square" rtlCol="0">
            <a:spAutoFit/>
          </a:bodyPr>
          <a:lstStyle/>
          <a:p>
            <a:r>
              <a:rPr lang="zh-CN" altLang="en-US" sz="2400" dirty="0">
                <a:solidFill>
                  <a:srgbClr val="FF0000"/>
                </a:solidFill>
              </a:rPr>
              <a:t>第②步中的酸可以换为盐酸？或者硫酸吗？</a:t>
            </a:r>
          </a:p>
        </p:txBody>
      </p:sp>
    </p:spTree>
    <p:extLst>
      <p:ext uri="{BB962C8B-B14F-4D97-AF65-F5344CB8AC3E}">
        <p14:creationId xmlns:p14="http://schemas.microsoft.com/office/powerpoint/2010/main" val="4146264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rot="21208960">
            <a:off x="714375" y="698500"/>
            <a:ext cx="10763250" cy="5461000"/>
          </a:xfrm>
          <a:prstGeom prst="rect">
            <a:avLst/>
          </a:prstGeom>
          <a:solidFill>
            <a:srgbClr val="DFEB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8" name="矩形 17"/>
          <p:cNvSpPr/>
          <p:nvPr/>
        </p:nvSpPr>
        <p:spPr>
          <a:xfrm>
            <a:off x="892175" y="812800"/>
            <a:ext cx="10407650" cy="5232400"/>
          </a:xfrm>
          <a:prstGeom prst="rect">
            <a:avLst/>
          </a:prstGeom>
          <a:solidFill>
            <a:srgbClr val="F7FF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6387" name="文本框 1"/>
          <p:cNvSpPr txBox="1"/>
          <p:nvPr/>
        </p:nvSpPr>
        <p:spPr>
          <a:xfrm>
            <a:off x="3521869" y="1858716"/>
            <a:ext cx="5148262" cy="707886"/>
          </a:xfrm>
          <a:prstGeom prst="rect">
            <a:avLst/>
          </a:prstGeom>
          <a:noFill/>
          <a:ln w="9525">
            <a:noFill/>
          </a:ln>
        </p:spPr>
        <p:txBody>
          <a:bodyPr wrap="square" anchor="t" anchorCtr="0">
            <a:spAutoFit/>
          </a:bodyPr>
          <a:lstStyle/>
          <a:p>
            <a:r>
              <a:rPr lang="zh-CN" altLang="en-US" sz="4000" b="1" dirty="0">
                <a:latin typeface="微软雅黑" panose="020B0503020204020204" charset="-122"/>
                <a:ea typeface="微软雅黑" panose="020B0503020204020204" charset="-122"/>
                <a:cs typeface="微软雅黑" panose="020B0503020204020204" charset="-122"/>
              </a:rPr>
              <a:t>第二节  离子反应</a:t>
            </a:r>
          </a:p>
        </p:txBody>
      </p:sp>
      <p:sp>
        <p:nvSpPr>
          <p:cNvPr id="2" name="文本框 1">
            <a:extLst>
              <a:ext uri="{FF2B5EF4-FFF2-40B4-BE49-F238E27FC236}">
                <a16:creationId xmlns:a16="http://schemas.microsoft.com/office/drawing/2014/main" id="{58AE2681-F0ED-EAE7-A681-EE40219B43CD}"/>
              </a:ext>
            </a:extLst>
          </p:cNvPr>
          <p:cNvSpPr txBox="1"/>
          <p:nvPr/>
        </p:nvSpPr>
        <p:spPr>
          <a:xfrm>
            <a:off x="3501154" y="3274092"/>
            <a:ext cx="5148262" cy="584775"/>
          </a:xfrm>
          <a:prstGeom prst="rect">
            <a:avLst/>
          </a:prstGeom>
          <a:noFill/>
          <a:ln w="9525">
            <a:noFill/>
          </a:ln>
        </p:spPr>
        <p:txBody>
          <a:bodyPr wrap="square" anchor="t" anchorCtr="0">
            <a:spAutoFit/>
          </a:bodyPr>
          <a:lstStyle/>
          <a:p>
            <a:r>
              <a:rPr lang="zh-CN" altLang="en-US" sz="3200" dirty="0">
                <a:latin typeface="微软雅黑" panose="020B0503020204020204" charset="-122"/>
                <a:ea typeface="微软雅黑" panose="020B0503020204020204" charset="-122"/>
                <a:cs typeface="微软雅黑" panose="020B0503020204020204" charset="-122"/>
              </a:rPr>
              <a:t>第</a:t>
            </a:r>
            <a:r>
              <a:rPr lang="en-US" altLang="zh-CN" sz="3200" dirty="0">
                <a:latin typeface="微软雅黑" panose="020B0503020204020204" charset="-122"/>
                <a:ea typeface="微软雅黑" panose="020B0503020204020204" charset="-122"/>
                <a:cs typeface="微软雅黑" panose="020B0503020204020204" charset="-122"/>
              </a:rPr>
              <a:t>1</a:t>
            </a:r>
            <a:r>
              <a:rPr lang="zh-CN" altLang="en-US" sz="3200" dirty="0">
                <a:latin typeface="微软雅黑" panose="020B0503020204020204" charset="-122"/>
                <a:ea typeface="微软雅黑" panose="020B0503020204020204" charset="-122"/>
                <a:cs typeface="微软雅黑" panose="020B0503020204020204" charset="-122"/>
              </a:rPr>
              <a:t>课时  电解质的电离</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9">
            <a:extLst>
              <a:ext uri="{FF2B5EF4-FFF2-40B4-BE49-F238E27FC236}">
                <a16:creationId xmlns:a16="http://schemas.microsoft.com/office/drawing/2014/main" id="{86C91C43-ED73-30D9-3CE7-78C23B1AB018}"/>
              </a:ext>
            </a:extLst>
          </p:cNvPr>
          <p:cNvSpPr/>
          <p:nvPr/>
        </p:nvSpPr>
        <p:spPr>
          <a:xfrm>
            <a:off x="195400" y="816742"/>
            <a:ext cx="11243930" cy="1138375"/>
          </a:xfrm>
          <a:prstGeom prst="rect">
            <a:avLst/>
          </a:prstGeom>
          <a:noFill/>
          <a:ln w="9525">
            <a:noFill/>
          </a:ln>
        </p:spPr>
        <p:txBody>
          <a:bodyPr anchor="ctr" anchorCtr="0"/>
          <a:lstStyle/>
          <a:p>
            <a:pPr>
              <a:lnSpc>
                <a:spcPct val="150000"/>
              </a:lnSpc>
            </a:pPr>
            <a:r>
              <a:rPr lang="zh-CN" altLang="en-US" sz="3185" dirty="0">
                <a:solidFill>
                  <a:srgbClr val="000000"/>
                </a:solidFill>
                <a:latin typeface="微软雅黑" panose="020B0503020204020204" pitchFamily="34" charset="-122"/>
              </a:rPr>
              <a:t>       生活常识告诉我们，给电气设备通电时，湿手操作易发生触电事故。这是为什么呢？</a:t>
            </a:r>
          </a:p>
        </p:txBody>
      </p:sp>
      <p:pic>
        <p:nvPicPr>
          <p:cNvPr id="6" name="Picture 2">
            <a:extLst>
              <a:ext uri="{FF2B5EF4-FFF2-40B4-BE49-F238E27FC236}">
                <a16:creationId xmlns:a16="http://schemas.microsoft.com/office/drawing/2014/main" id="{18CBBABF-6858-8FD6-5DA5-A5CA9485221E}"/>
              </a:ext>
            </a:extLst>
          </p:cNvPr>
          <p:cNvPicPr>
            <a:picLocks noChangeAspect="1"/>
          </p:cNvPicPr>
          <p:nvPr/>
        </p:nvPicPr>
        <p:blipFill>
          <a:blip r:embed="rId3"/>
          <a:srcRect l="4437" t="6889" r="2684" b="7970"/>
          <a:stretch>
            <a:fillRect/>
          </a:stretch>
        </p:blipFill>
        <p:spPr>
          <a:xfrm>
            <a:off x="1933648" y="2448908"/>
            <a:ext cx="3101696" cy="2843105"/>
          </a:xfrm>
          <a:prstGeom prst="rect">
            <a:avLst/>
          </a:prstGeom>
          <a:noFill/>
          <a:ln w="9525">
            <a:noFill/>
          </a:ln>
        </p:spPr>
      </p:pic>
      <p:pic>
        <p:nvPicPr>
          <p:cNvPr id="7" name="图片 6">
            <a:extLst>
              <a:ext uri="{FF2B5EF4-FFF2-40B4-BE49-F238E27FC236}">
                <a16:creationId xmlns:a16="http://schemas.microsoft.com/office/drawing/2014/main" id="{0F75F7CE-1453-3BC7-FD4A-A9BC94450E6C}"/>
              </a:ext>
            </a:extLst>
          </p:cNvPr>
          <p:cNvPicPr>
            <a:picLocks noChangeAspect="1"/>
          </p:cNvPicPr>
          <p:nvPr/>
        </p:nvPicPr>
        <p:blipFill>
          <a:blip r:embed="rId4"/>
          <a:srcRect l="65500" t="6491" r="12750" b="66689"/>
          <a:stretch>
            <a:fillRect/>
          </a:stretch>
        </p:blipFill>
        <p:spPr>
          <a:xfrm rot="-709584">
            <a:off x="6552875" y="2160699"/>
            <a:ext cx="793750" cy="979487"/>
          </a:xfrm>
          <a:prstGeom prst="rect">
            <a:avLst/>
          </a:prstGeom>
          <a:noFill/>
          <a:ln w="9525">
            <a:noFill/>
          </a:ln>
        </p:spPr>
      </p:pic>
      <p:sp>
        <p:nvSpPr>
          <p:cNvPr id="8" name="箭头: 左右 7">
            <a:extLst>
              <a:ext uri="{FF2B5EF4-FFF2-40B4-BE49-F238E27FC236}">
                <a16:creationId xmlns:a16="http://schemas.microsoft.com/office/drawing/2014/main" id="{A06C1A71-5C09-4F97-3CC8-518318AA2D85}"/>
              </a:ext>
            </a:extLst>
          </p:cNvPr>
          <p:cNvSpPr/>
          <p:nvPr/>
        </p:nvSpPr>
        <p:spPr>
          <a:xfrm>
            <a:off x="3182938" y="42863"/>
            <a:ext cx="5826125" cy="684213"/>
          </a:xfrm>
          <a:prstGeom prst="leftRightArrow">
            <a:avLst>
              <a:gd name="adj1" fmla="val 100000"/>
              <a:gd name="adj2" fmla="val 50000"/>
            </a:avLst>
          </a:prstGeom>
          <a:solidFill>
            <a:srgbClr val="0985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9" name="矩形 12">
            <a:extLst>
              <a:ext uri="{FF2B5EF4-FFF2-40B4-BE49-F238E27FC236}">
                <a16:creationId xmlns:a16="http://schemas.microsoft.com/office/drawing/2014/main" id="{063F77F7-FA06-B079-32F1-276BF3E124FD}"/>
              </a:ext>
            </a:extLst>
          </p:cNvPr>
          <p:cNvSpPr/>
          <p:nvPr/>
        </p:nvSpPr>
        <p:spPr>
          <a:xfrm>
            <a:off x="4281488" y="92075"/>
            <a:ext cx="3629025" cy="583565"/>
          </a:xfrm>
          <a:prstGeom prst="rect">
            <a:avLst/>
          </a:prstGeom>
          <a:noFill/>
          <a:ln w="9525">
            <a:noFill/>
          </a:ln>
        </p:spPr>
        <p:txBody>
          <a:bodyPr wrap="square" anchor="t" anchorCtr="0">
            <a:spAutoFit/>
          </a:bodyPr>
          <a:lstStyle/>
          <a:p>
            <a:pPr algn="ctr"/>
            <a:r>
              <a:rPr lang="zh-CN" altLang="en-US" sz="3200" b="1" dirty="0">
                <a:solidFill>
                  <a:schemeClr val="bg1"/>
                </a:solidFill>
                <a:latin typeface="微软雅黑" panose="020B0503020204020204" charset="-122"/>
                <a:ea typeface="微软雅黑" panose="020B0503020204020204" charset="-122"/>
              </a:rPr>
              <a:t>课堂导入</a:t>
            </a:r>
          </a:p>
        </p:txBody>
      </p:sp>
      <p:pic>
        <p:nvPicPr>
          <p:cNvPr id="13" name="图片 12">
            <a:extLst>
              <a:ext uri="{FF2B5EF4-FFF2-40B4-BE49-F238E27FC236}">
                <a16:creationId xmlns:a16="http://schemas.microsoft.com/office/drawing/2014/main" id="{B9508DA0-6622-5006-B1D4-0E7FFD665363}"/>
              </a:ext>
            </a:extLst>
          </p:cNvPr>
          <p:cNvPicPr>
            <a:picLocks noChangeAspect="1"/>
          </p:cNvPicPr>
          <p:nvPr/>
        </p:nvPicPr>
        <p:blipFill>
          <a:blip r:embed="rId5"/>
          <a:stretch>
            <a:fillRect/>
          </a:stretch>
        </p:blipFill>
        <p:spPr>
          <a:xfrm>
            <a:off x="6096000" y="2044783"/>
            <a:ext cx="3247229" cy="3247230"/>
          </a:xfrm>
          <a:prstGeom prst="rect">
            <a:avLst/>
          </a:prstGeom>
          <a:noFill/>
          <a:ln w="9525">
            <a:noFill/>
          </a:ln>
        </p:spPr>
      </p:pic>
      <p:sp>
        <p:nvSpPr>
          <p:cNvPr id="14" name="对话气泡: 椭圆形 13">
            <a:extLst>
              <a:ext uri="{FF2B5EF4-FFF2-40B4-BE49-F238E27FC236}">
                <a16:creationId xmlns:a16="http://schemas.microsoft.com/office/drawing/2014/main" id="{F886DB0E-C7CC-D674-39AC-72177A44E392}"/>
              </a:ext>
            </a:extLst>
          </p:cNvPr>
          <p:cNvSpPr/>
          <p:nvPr/>
        </p:nvSpPr>
        <p:spPr>
          <a:xfrm>
            <a:off x="8770517" y="2300894"/>
            <a:ext cx="2024063" cy="1260475"/>
          </a:xfrm>
          <a:prstGeom prst="wedgeEllipseCallout">
            <a:avLst>
              <a:gd name="adj1" fmla="val -56317"/>
              <a:gd name="adj2" fmla="val 27685"/>
            </a:avLst>
          </a:prstGeom>
          <a:solidFill>
            <a:srgbClr val="8FB3E3"/>
          </a:solidFill>
          <a:ln>
            <a:solidFill>
              <a:srgbClr val="8FB3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zh-CN" altLang="en-US" sz="2400" strike="noStrike" noProof="1">
                <a:latin typeface="+mn-ea"/>
              </a:rPr>
              <a:t>因为水会导电</a:t>
            </a:r>
            <a:r>
              <a:rPr lang="en-US" altLang="zh-CN" sz="2400" strike="noStrike" noProof="1">
                <a:latin typeface="+mn-ea"/>
              </a:rPr>
              <a:t>~</a:t>
            </a:r>
            <a:endParaRPr lang="zh-CN" altLang="en-US" sz="2400" strike="noStrike" noProof="1">
              <a:latin typeface="+mn-ea"/>
            </a:endParaRPr>
          </a:p>
        </p:txBody>
      </p:sp>
      <p:sp>
        <p:nvSpPr>
          <p:cNvPr id="3" name="文本框 2">
            <a:extLst>
              <a:ext uri="{FF2B5EF4-FFF2-40B4-BE49-F238E27FC236}">
                <a16:creationId xmlns:a16="http://schemas.microsoft.com/office/drawing/2014/main" id="{6E8C6B0C-8004-AC2E-93F4-06299703E0ED}"/>
              </a:ext>
            </a:extLst>
          </p:cNvPr>
          <p:cNvSpPr txBox="1"/>
          <p:nvPr/>
        </p:nvSpPr>
        <p:spPr>
          <a:xfrm>
            <a:off x="683367" y="5518038"/>
            <a:ext cx="6094378" cy="523220"/>
          </a:xfrm>
          <a:prstGeom prst="rect">
            <a:avLst/>
          </a:prstGeom>
          <a:noFill/>
        </p:spPr>
        <p:txBody>
          <a:bodyPr wrap="square">
            <a:spAutoFit/>
          </a:bodyPr>
          <a:lstStyle/>
          <a:p>
            <a:r>
              <a:rPr lang="zh-CN" altLang="en-US" sz="2800" dirty="0"/>
              <a:t>设计实验：如何测试物质的导电性？</a:t>
            </a:r>
          </a:p>
        </p:txBody>
      </p:sp>
    </p:spTree>
    <p:extLst>
      <p:ext uri="{BB962C8B-B14F-4D97-AF65-F5344CB8AC3E}">
        <p14:creationId xmlns:p14="http://schemas.microsoft.com/office/powerpoint/2010/main" val="3638890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90"/>
                                          </p:val>
                                        </p:tav>
                                        <p:tav tm="100000">
                                          <p:val>
                                            <p:fltVal val="0"/>
                                          </p:val>
                                        </p:tav>
                                      </p:tavLst>
                                    </p:anim>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p:val>
                                            <p:fltVal val="0"/>
                                          </p:val>
                                        </p:tav>
                                        <p:tav tm="100000">
                                          <p:val>
                                            <p:strVal val="#ppt_w"/>
                                          </p:val>
                                        </p:tav>
                                      </p:tavLst>
                                    </p:anim>
                                    <p:anim calcmode="lin" valueType="num">
                                      <p:cBhvr>
                                        <p:cTn id="16" dur="500" fill="hold"/>
                                        <p:tgtEl>
                                          <p:spTgt spid="13"/>
                                        </p:tgtEl>
                                        <p:attrNameLst>
                                          <p:attrName>ppt_h</p:attrName>
                                        </p:attrNameLst>
                                      </p:cBhvr>
                                      <p:tavLst>
                                        <p:tav tm="0">
                                          <p:val>
                                            <p:fltVal val="0"/>
                                          </p:val>
                                        </p:tav>
                                        <p:tav tm="100000">
                                          <p:val>
                                            <p:strVal val="#ppt_h"/>
                                          </p:val>
                                        </p:tav>
                                      </p:tavLst>
                                    </p:anim>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3"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strips(upRigh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箭头: 左右 44"/>
          <p:cNvSpPr/>
          <p:nvPr/>
        </p:nvSpPr>
        <p:spPr>
          <a:xfrm>
            <a:off x="3182938" y="42863"/>
            <a:ext cx="5826125" cy="684213"/>
          </a:xfrm>
          <a:prstGeom prst="leftRightArrow">
            <a:avLst>
              <a:gd name="adj1" fmla="val 100000"/>
              <a:gd name="adj2" fmla="val 50000"/>
            </a:avLst>
          </a:prstGeom>
          <a:solidFill>
            <a:srgbClr val="0985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8434" name="矩形 43"/>
          <p:cNvSpPr/>
          <p:nvPr/>
        </p:nvSpPr>
        <p:spPr>
          <a:xfrm>
            <a:off x="4281488" y="92075"/>
            <a:ext cx="3629025" cy="585788"/>
          </a:xfrm>
          <a:prstGeom prst="rect">
            <a:avLst/>
          </a:prstGeom>
          <a:noFill/>
          <a:ln w="9525">
            <a:noFill/>
          </a:ln>
        </p:spPr>
        <p:txBody>
          <a:bodyPr wrap="square" anchor="t" anchorCtr="0">
            <a:spAutoFit/>
          </a:bodyPr>
          <a:lstStyle/>
          <a:p>
            <a:pPr algn="ctr"/>
            <a:r>
              <a:rPr lang="zh-CN" altLang="en-US" sz="3200" b="1">
                <a:solidFill>
                  <a:schemeClr val="bg1"/>
                </a:solidFill>
                <a:latin typeface="微软雅黑" panose="020B0503020204020204" charset="-122"/>
                <a:ea typeface="微软雅黑" panose="020B0503020204020204" charset="-122"/>
              </a:rPr>
              <a:t>科学探究</a:t>
            </a:r>
          </a:p>
        </p:txBody>
      </p:sp>
      <p:graphicFrame>
        <p:nvGraphicFramePr>
          <p:cNvPr id="50" name="表格 49"/>
          <p:cNvGraphicFramePr>
            <a:graphicFrameLocks noGrp="1"/>
          </p:cNvGraphicFramePr>
          <p:nvPr>
            <p:custDataLst>
              <p:tags r:id="rId1"/>
            </p:custDataLst>
          </p:nvPr>
        </p:nvGraphicFramePr>
        <p:xfrm>
          <a:off x="579438" y="1554163"/>
          <a:ext cx="6038108" cy="1395009"/>
        </p:xfrm>
        <a:graphic>
          <a:graphicData uri="http://schemas.openxmlformats.org/drawingml/2006/table">
            <a:tbl>
              <a:tblPr/>
              <a:tblGrid>
                <a:gridCol w="1232843">
                  <a:extLst>
                    <a:ext uri="{9D8B030D-6E8A-4147-A177-3AD203B41FA5}">
                      <a16:colId xmlns:a16="http://schemas.microsoft.com/office/drawing/2014/main" val="20000"/>
                    </a:ext>
                  </a:extLst>
                </a:gridCol>
                <a:gridCol w="1390261">
                  <a:extLst>
                    <a:ext uri="{9D8B030D-6E8A-4147-A177-3AD203B41FA5}">
                      <a16:colId xmlns:a16="http://schemas.microsoft.com/office/drawing/2014/main" val="20001"/>
                    </a:ext>
                  </a:extLst>
                </a:gridCol>
                <a:gridCol w="1688841">
                  <a:extLst>
                    <a:ext uri="{9D8B030D-6E8A-4147-A177-3AD203B41FA5}">
                      <a16:colId xmlns:a16="http://schemas.microsoft.com/office/drawing/2014/main" val="20002"/>
                    </a:ext>
                  </a:extLst>
                </a:gridCol>
                <a:gridCol w="1726163">
                  <a:extLst>
                    <a:ext uri="{9D8B030D-6E8A-4147-A177-3AD203B41FA5}">
                      <a16:colId xmlns:a16="http://schemas.microsoft.com/office/drawing/2014/main" val="20003"/>
                    </a:ext>
                  </a:extLst>
                </a:gridCol>
              </a:tblGrid>
              <a:tr h="507685">
                <a:tc>
                  <a:txBody>
                    <a:bodyPr/>
                    <a:lstStyle/>
                    <a:p>
                      <a:pPr algn="ctr">
                        <a:lnSpc>
                          <a:spcPct val="130000"/>
                        </a:lnSpc>
                        <a:spcAft>
                          <a:spcPct val="0"/>
                        </a:spcAft>
                      </a:pPr>
                      <a:endParaRPr lang="en-US" altLang="zh-CN" sz="2200" b="1" kern="100">
                        <a:solidFill>
                          <a:schemeClr val="bg1"/>
                        </a:solidFill>
                        <a:effectLst/>
                        <a:latin typeface="+mn-lt"/>
                        <a:ea typeface="+mn-ea"/>
                        <a:cs typeface="Courier New" panose="02070309020205020404" pitchFamily="49" charset="0"/>
                      </a:endParaRPr>
                    </a:p>
                  </a:txBody>
                  <a:tcPr marL="22671" marR="22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FB3E3"/>
                    </a:solidFill>
                  </a:tcPr>
                </a:tc>
                <a:tc>
                  <a:txBody>
                    <a:bodyPr/>
                    <a:lstStyle/>
                    <a:p>
                      <a:pPr marL="0" marR="0" lvl="0" indent="0" algn="ctr" defTabSz="914400" rtl="0" eaLnBrk="1" fontAlgn="auto" latinLnBrk="0" hangingPunct="1">
                        <a:lnSpc>
                          <a:spcPct val="130000"/>
                        </a:lnSpc>
                        <a:spcBef>
                          <a:spcPct val="0"/>
                        </a:spcBef>
                        <a:spcAft>
                          <a:spcPct val="0"/>
                        </a:spcAft>
                        <a:buClrTx/>
                        <a:buSzTx/>
                        <a:buFontTx/>
                        <a:buNone/>
                        <a:defRPr/>
                      </a:pPr>
                      <a:r>
                        <a:rPr lang="en-US" altLang="zh-CN" sz="2200" b="1" kern="100" err="1">
                          <a:solidFill>
                            <a:schemeClr val="bg1"/>
                          </a:solidFill>
                          <a:effectLst/>
                          <a:latin typeface="+mn-lt"/>
                          <a:ea typeface="+mn-ea"/>
                          <a:cs typeface="Courier New" panose="02070309020205020404" pitchFamily="49" charset="0"/>
                        </a:rPr>
                        <a:t>NaCl</a:t>
                      </a:r>
                      <a:r>
                        <a:rPr lang="zh-CN" altLang="en-US" sz="2200" b="1" kern="100">
                          <a:solidFill>
                            <a:schemeClr val="bg1"/>
                          </a:solidFill>
                          <a:effectLst/>
                          <a:latin typeface="+mn-lt"/>
                          <a:ea typeface="+mn-ea"/>
                          <a:cs typeface="Courier New" panose="02070309020205020404" pitchFamily="49" charset="0"/>
                        </a:rPr>
                        <a:t>固体</a:t>
                      </a:r>
                      <a:endParaRPr lang="en-US" altLang="zh-CN" sz="2200" b="1" kern="100">
                        <a:solidFill>
                          <a:schemeClr val="bg1"/>
                        </a:solidFill>
                        <a:effectLst/>
                        <a:latin typeface="+mn-lt"/>
                        <a:ea typeface="+mn-ea"/>
                        <a:cs typeface="Courier New" panose="02070309020205020404" pitchFamily="49" charset="0"/>
                      </a:endParaRPr>
                    </a:p>
                  </a:txBody>
                  <a:tcPr marL="22671" marR="22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FB3E3"/>
                    </a:solidFill>
                  </a:tcPr>
                </a:tc>
                <a:tc>
                  <a:txBody>
                    <a:bodyPr/>
                    <a:lstStyle/>
                    <a:p>
                      <a:pPr algn="ctr">
                        <a:lnSpc>
                          <a:spcPct val="130000"/>
                        </a:lnSpc>
                        <a:spcAft>
                          <a:spcPct val="0"/>
                        </a:spcAft>
                      </a:pPr>
                      <a:r>
                        <a:rPr lang="en-US" altLang="zh-CN" sz="2400" b="1">
                          <a:solidFill>
                            <a:schemeClr val="bg1"/>
                          </a:solidFill>
                          <a:cs typeface="Arial" panose="020B0604020202020204" pitchFamily="34" charset="0"/>
                        </a:rPr>
                        <a:t>KNO</a:t>
                      </a:r>
                      <a:r>
                        <a:rPr lang="en-US" altLang="zh-CN" sz="2000" b="1" baseline="-25000">
                          <a:solidFill>
                            <a:schemeClr val="bg1"/>
                          </a:solidFill>
                          <a:cs typeface="Arial" panose="020B0604020202020204" pitchFamily="34" charset="0"/>
                        </a:rPr>
                        <a:t>3</a:t>
                      </a:r>
                      <a:r>
                        <a:rPr lang="zh-CN" altLang="en-US" sz="2200" b="1" kern="100">
                          <a:solidFill>
                            <a:schemeClr val="bg1"/>
                          </a:solidFill>
                          <a:effectLst/>
                          <a:latin typeface="+mn-lt"/>
                          <a:ea typeface="+mn-ea"/>
                          <a:cs typeface="Courier New" panose="02070309020205020404" pitchFamily="49" charset="0"/>
                        </a:rPr>
                        <a:t>固体</a:t>
                      </a:r>
                      <a:endParaRPr lang="zh-CN" sz="2200" b="1" kern="100">
                        <a:solidFill>
                          <a:schemeClr val="bg1"/>
                        </a:solidFill>
                        <a:effectLst/>
                        <a:latin typeface="+mn-lt"/>
                        <a:ea typeface="+mn-ea"/>
                        <a:cs typeface="Courier New" panose="02070309020205020404" pitchFamily="49" charset="0"/>
                      </a:endParaRPr>
                    </a:p>
                  </a:txBody>
                  <a:tcPr marL="22671" marR="22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FB3E3"/>
                    </a:solidFill>
                  </a:tcPr>
                </a:tc>
                <a:tc>
                  <a:txBody>
                    <a:bodyPr/>
                    <a:lstStyle/>
                    <a:p>
                      <a:pPr algn="ctr">
                        <a:lnSpc>
                          <a:spcPct val="130000"/>
                        </a:lnSpc>
                        <a:spcAft>
                          <a:spcPct val="0"/>
                        </a:spcAft>
                      </a:pPr>
                      <a:r>
                        <a:rPr lang="zh-CN" altLang="en-US" sz="2400" b="1">
                          <a:solidFill>
                            <a:schemeClr val="bg1"/>
                          </a:solidFill>
                          <a:cs typeface="Arial" panose="020B0604020202020204" pitchFamily="34" charset="0"/>
                        </a:rPr>
                        <a:t>蒸馏水</a:t>
                      </a:r>
                      <a:endParaRPr lang="zh-CN" sz="2200" b="1" kern="100">
                        <a:solidFill>
                          <a:schemeClr val="bg1"/>
                        </a:solidFill>
                        <a:effectLst/>
                        <a:latin typeface="+mn-lt"/>
                        <a:ea typeface="+mn-ea"/>
                        <a:cs typeface="Courier New" panose="02070309020205020404" pitchFamily="49" charset="0"/>
                      </a:endParaRPr>
                    </a:p>
                  </a:txBody>
                  <a:tcPr marL="22671" marR="22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FB3E3"/>
                    </a:solidFill>
                  </a:tcPr>
                </a:tc>
                <a:extLst>
                  <a:ext uri="{0D108BD9-81ED-4DB2-BD59-A6C34878D82A}">
                    <a16:rowId xmlns:a16="http://schemas.microsoft.com/office/drawing/2014/main" val="10000"/>
                  </a:ext>
                </a:extLst>
              </a:tr>
              <a:tr h="443662">
                <a:tc>
                  <a:txBody>
                    <a:bodyPr/>
                    <a:lstStyle/>
                    <a:p>
                      <a:pPr algn="ctr">
                        <a:lnSpc>
                          <a:spcPct val="100000"/>
                        </a:lnSpc>
                        <a:spcAft>
                          <a:spcPct val="0"/>
                        </a:spcAft>
                      </a:pPr>
                      <a:endParaRPr lang="zh-CN" altLang="zh-CN" sz="2000" b="0" kern="100">
                        <a:solidFill>
                          <a:schemeClr val="tx1"/>
                        </a:solidFill>
                        <a:effectLst/>
                        <a:latin typeface="+mn-lt"/>
                        <a:ea typeface="+mn-ea"/>
                        <a:cs typeface="Courier New" panose="02070309020205020404" pitchFamily="49" charset="0"/>
                      </a:endParaRPr>
                    </a:p>
                  </a:txBody>
                  <a:tcPr marL="22671" marR="22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FBFB"/>
                    </a:solidFill>
                  </a:tcPr>
                </a:tc>
                <a:tc>
                  <a:txBody>
                    <a:bodyPr/>
                    <a:lstStyle/>
                    <a:p>
                      <a:pPr algn="ctr">
                        <a:lnSpc>
                          <a:spcPct val="100000"/>
                        </a:lnSpc>
                        <a:spcAft>
                          <a:spcPct val="0"/>
                        </a:spcAft>
                      </a:pPr>
                      <a:endParaRPr lang="zh-CN" altLang="zh-CN" sz="2000" b="0" kern="100">
                        <a:solidFill>
                          <a:schemeClr val="tx1"/>
                        </a:solidFill>
                        <a:effectLst/>
                        <a:latin typeface="+mn-lt"/>
                        <a:ea typeface="+mn-ea"/>
                        <a:cs typeface="Courier New" panose="02070309020205020404" pitchFamily="49" charset="0"/>
                      </a:endParaRPr>
                    </a:p>
                  </a:txBody>
                  <a:tcPr marL="22671" marR="22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FBFB"/>
                    </a:solidFill>
                  </a:tcPr>
                </a:tc>
                <a:tc>
                  <a:txBody>
                    <a:bodyPr/>
                    <a:lstStyle/>
                    <a:p>
                      <a:pPr algn="ctr">
                        <a:lnSpc>
                          <a:spcPct val="130000"/>
                        </a:lnSpc>
                        <a:spcAft>
                          <a:spcPct val="0"/>
                        </a:spcAft>
                      </a:pPr>
                      <a:endParaRPr lang="zh-CN" sz="2200" b="0" i="0" kern="100">
                        <a:solidFill>
                          <a:schemeClr val="tx1"/>
                        </a:solidFill>
                        <a:effectLst/>
                        <a:latin typeface="+mn-lt"/>
                        <a:ea typeface="+mn-ea"/>
                        <a:cs typeface="Courier New" panose="02070309020205020404" pitchFamily="49" charset="0"/>
                      </a:endParaRPr>
                    </a:p>
                  </a:txBody>
                  <a:tcPr marL="22671" marR="22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FBFB"/>
                    </a:solidFill>
                  </a:tcPr>
                </a:tc>
                <a:tc>
                  <a:txBody>
                    <a:bodyPr/>
                    <a:lstStyle/>
                    <a:p>
                      <a:pPr algn="ctr">
                        <a:lnSpc>
                          <a:spcPct val="130000"/>
                        </a:lnSpc>
                        <a:spcAft>
                          <a:spcPct val="0"/>
                        </a:spcAft>
                      </a:pPr>
                      <a:endParaRPr lang="zh-CN" sz="2200" b="0" i="0" kern="100">
                        <a:solidFill>
                          <a:schemeClr val="tx1"/>
                        </a:solidFill>
                        <a:effectLst/>
                        <a:latin typeface="+mn-lt"/>
                        <a:ea typeface="+mn-ea"/>
                        <a:cs typeface="Courier New" panose="02070309020205020404" pitchFamily="49" charset="0"/>
                      </a:endParaRPr>
                    </a:p>
                  </a:txBody>
                  <a:tcPr marL="22671" marR="22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FBFB"/>
                    </a:solidFill>
                  </a:tcPr>
                </a:tc>
                <a:extLst>
                  <a:ext uri="{0D108BD9-81ED-4DB2-BD59-A6C34878D82A}">
                    <a16:rowId xmlns:a16="http://schemas.microsoft.com/office/drawing/2014/main" val="10001"/>
                  </a:ext>
                </a:extLst>
              </a:tr>
              <a:tr h="443662">
                <a:tc>
                  <a:txBody>
                    <a:bodyPr/>
                    <a:lstStyle/>
                    <a:p>
                      <a:pPr algn="ctr">
                        <a:lnSpc>
                          <a:spcPct val="100000"/>
                        </a:lnSpc>
                        <a:spcAft>
                          <a:spcPct val="0"/>
                        </a:spcAft>
                      </a:pPr>
                      <a:endParaRPr lang="zh-CN" altLang="zh-CN" sz="2000" b="0" kern="100">
                        <a:solidFill>
                          <a:schemeClr val="tx1"/>
                        </a:solidFill>
                        <a:effectLst/>
                        <a:latin typeface="+mn-lt"/>
                        <a:ea typeface="+mn-ea"/>
                        <a:cs typeface="Courier New" panose="02070309020205020404" pitchFamily="49" charset="0"/>
                      </a:endParaRPr>
                    </a:p>
                  </a:txBody>
                  <a:tcPr marL="22671" marR="22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FBFB"/>
                    </a:solidFill>
                  </a:tcPr>
                </a:tc>
                <a:tc>
                  <a:txBody>
                    <a:bodyPr/>
                    <a:lstStyle/>
                    <a:p>
                      <a:pPr algn="ctr">
                        <a:lnSpc>
                          <a:spcPct val="100000"/>
                        </a:lnSpc>
                        <a:spcAft>
                          <a:spcPct val="0"/>
                        </a:spcAft>
                      </a:pPr>
                      <a:endParaRPr lang="zh-CN" altLang="zh-CN" sz="2000" b="0" kern="100">
                        <a:solidFill>
                          <a:schemeClr val="tx1"/>
                        </a:solidFill>
                        <a:effectLst/>
                        <a:latin typeface="+mn-lt"/>
                        <a:ea typeface="+mn-ea"/>
                        <a:cs typeface="Courier New" panose="02070309020205020404" pitchFamily="49" charset="0"/>
                      </a:endParaRPr>
                    </a:p>
                  </a:txBody>
                  <a:tcPr marL="22671" marR="22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FBFB"/>
                    </a:solidFill>
                  </a:tcPr>
                </a:tc>
                <a:tc>
                  <a:txBody>
                    <a:bodyPr/>
                    <a:lstStyle/>
                    <a:p>
                      <a:pPr algn="ctr">
                        <a:lnSpc>
                          <a:spcPct val="130000"/>
                        </a:lnSpc>
                        <a:spcAft>
                          <a:spcPct val="0"/>
                        </a:spcAft>
                      </a:pPr>
                      <a:endParaRPr lang="zh-CN" sz="2200" b="0" i="0" kern="100">
                        <a:solidFill>
                          <a:schemeClr val="tx1"/>
                        </a:solidFill>
                        <a:effectLst/>
                        <a:latin typeface="+mn-lt"/>
                        <a:ea typeface="+mn-ea"/>
                        <a:cs typeface="Courier New" panose="02070309020205020404" pitchFamily="49" charset="0"/>
                      </a:endParaRPr>
                    </a:p>
                  </a:txBody>
                  <a:tcPr marL="22671" marR="22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FBFB"/>
                    </a:solidFill>
                  </a:tcPr>
                </a:tc>
                <a:tc>
                  <a:txBody>
                    <a:bodyPr/>
                    <a:lstStyle/>
                    <a:p>
                      <a:pPr algn="ctr">
                        <a:lnSpc>
                          <a:spcPct val="130000"/>
                        </a:lnSpc>
                        <a:spcAft>
                          <a:spcPct val="0"/>
                        </a:spcAft>
                      </a:pPr>
                      <a:endParaRPr lang="zh-CN" sz="2200" b="0" i="0" kern="100">
                        <a:solidFill>
                          <a:schemeClr val="tx1"/>
                        </a:solidFill>
                        <a:effectLst/>
                        <a:latin typeface="+mn-lt"/>
                        <a:ea typeface="+mn-ea"/>
                        <a:cs typeface="Courier New" panose="02070309020205020404" pitchFamily="49" charset="0"/>
                      </a:endParaRPr>
                    </a:p>
                  </a:txBody>
                  <a:tcPr marL="22671" marR="22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FBFB"/>
                    </a:solidFill>
                  </a:tcPr>
                </a:tc>
                <a:extLst>
                  <a:ext uri="{0D108BD9-81ED-4DB2-BD59-A6C34878D82A}">
                    <a16:rowId xmlns:a16="http://schemas.microsoft.com/office/drawing/2014/main" val="10002"/>
                  </a:ext>
                </a:extLst>
              </a:tr>
            </a:tbl>
          </a:graphicData>
        </a:graphic>
      </p:graphicFrame>
      <p:sp>
        <p:nvSpPr>
          <p:cNvPr id="2" name="矩形 1"/>
          <p:cNvSpPr/>
          <p:nvPr/>
        </p:nvSpPr>
        <p:spPr>
          <a:xfrm>
            <a:off x="2222500" y="2090738"/>
            <a:ext cx="749300" cy="431800"/>
          </a:xfrm>
          <a:prstGeom prst="rect">
            <a:avLst/>
          </a:prstGeom>
          <a:noFill/>
          <a:ln w="9525">
            <a:noFill/>
          </a:ln>
        </p:spPr>
        <p:txBody>
          <a:bodyPr wrap="none" anchor="t" anchorCtr="0">
            <a:spAutoFit/>
          </a:bodyPr>
          <a:lstStyle/>
          <a:p>
            <a:pPr algn="ctr"/>
            <a:r>
              <a:rPr lang="zh-CN" altLang="en-US" sz="2200" dirty="0">
                <a:latin typeface="Times New Roman" panose="02020603050405020304" pitchFamily="18" charset="0"/>
                <a:ea typeface="微软雅黑" panose="020B0503020204020204" charset="-122"/>
              </a:rPr>
              <a:t>不亮</a:t>
            </a:r>
            <a:endParaRPr lang="zh-CN" altLang="zh-CN" sz="2200" dirty="0">
              <a:latin typeface="Times New Roman" panose="02020603050405020304" pitchFamily="18" charset="0"/>
              <a:ea typeface="微软雅黑" panose="020B0503020204020204" charset="-122"/>
            </a:endParaRPr>
          </a:p>
        </p:txBody>
      </p:sp>
      <p:sp>
        <p:nvSpPr>
          <p:cNvPr id="51" name="矩形 50"/>
          <p:cNvSpPr/>
          <p:nvPr/>
        </p:nvSpPr>
        <p:spPr>
          <a:xfrm>
            <a:off x="3736975" y="2090738"/>
            <a:ext cx="749300" cy="431800"/>
          </a:xfrm>
          <a:prstGeom prst="rect">
            <a:avLst/>
          </a:prstGeom>
          <a:noFill/>
          <a:ln w="9525">
            <a:noFill/>
          </a:ln>
        </p:spPr>
        <p:txBody>
          <a:bodyPr wrap="none" anchor="t" anchorCtr="0">
            <a:spAutoFit/>
          </a:bodyPr>
          <a:lstStyle/>
          <a:p>
            <a:pPr algn="ctr"/>
            <a:r>
              <a:rPr lang="zh-CN" altLang="en-US" sz="2200">
                <a:latin typeface="Times New Roman" panose="02020603050405020304" pitchFamily="18" charset="0"/>
                <a:ea typeface="微软雅黑" panose="020B0503020204020204" charset="-122"/>
              </a:rPr>
              <a:t>不亮</a:t>
            </a:r>
            <a:endParaRPr lang="zh-CN" altLang="zh-CN" sz="2200">
              <a:latin typeface="Times New Roman" panose="02020603050405020304" pitchFamily="18" charset="0"/>
              <a:ea typeface="微软雅黑" panose="020B0503020204020204" charset="-122"/>
            </a:endParaRPr>
          </a:p>
        </p:txBody>
      </p:sp>
      <p:sp>
        <p:nvSpPr>
          <p:cNvPr id="52" name="矩形 51"/>
          <p:cNvSpPr/>
          <p:nvPr/>
        </p:nvSpPr>
        <p:spPr>
          <a:xfrm>
            <a:off x="5453063" y="2090738"/>
            <a:ext cx="747712" cy="431800"/>
          </a:xfrm>
          <a:prstGeom prst="rect">
            <a:avLst/>
          </a:prstGeom>
          <a:noFill/>
          <a:ln w="9525">
            <a:noFill/>
          </a:ln>
        </p:spPr>
        <p:txBody>
          <a:bodyPr wrap="none" anchor="t" anchorCtr="0">
            <a:spAutoFit/>
          </a:bodyPr>
          <a:lstStyle/>
          <a:p>
            <a:pPr algn="ctr"/>
            <a:r>
              <a:rPr lang="zh-CN" altLang="en-US" sz="2200">
                <a:latin typeface="Times New Roman" panose="02020603050405020304" pitchFamily="18" charset="0"/>
                <a:ea typeface="微软雅黑" panose="020B0503020204020204" charset="-122"/>
              </a:rPr>
              <a:t>不亮</a:t>
            </a:r>
            <a:endParaRPr lang="zh-CN" altLang="zh-CN" sz="2200">
              <a:latin typeface="Times New Roman" panose="02020603050405020304" pitchFamily="18" charset="0"/>
              <a:ea typeface="微软雅黑" panose="020B0503020204020204" charset="-122"/>
            </a:endParaRPr>
          </a:p>
        </p:txBody>
      </p:sp>
      <p:sp>
        <p:nvSpPr>
          <p:cNvPr id="53" name="矩形 52"/>
          <p:cNvSpPr/>
          <p:nvPr/>
        </p:nvSpPr>
        <p:spPr>
          <a:xfrm>
            <a:off x="2363788" y="2541588"/>
            <a:ext cx="466725" cy="430212"/>
          </a:xfrm>
          <a:prstGeom prst="rect">
            <a:avLst/>
          </a:prstGeom>
          <a:noFill/>
          <a:ln w="9525">
            <a:noFill/>
          </a:ln>
        </p:spPr>
        <p:txBody>
          <a:bodyPr wrap="none" anchor="t" anchorCtr="0">
            <a:spAutoFit/>
          </a:bodyPr>
          <a:lstStyle/>
          <a:p>
            <a:pPr algn="ctr"/>
            <a:r>
              <a:rPr lang="zh-CN" altLang="en-US" sz="2200">
                <a:latin typeface="Times New Roman" panose="02020603050405020304" pitchFamily="18" charset="0"/>
                <a:ea typeface="微软雅黑" panose="020B0503020204020204" charset="-122"/>
              </a:rPr>
              <a:t>否</a:t>
            </a:r>
            <a:endParaRPr lang="zh-CN" altLang="zh-CN" sz="2200">
              <a:latin typeface="Times New Roman" panose="02020603050405020304" pitchFamily="18" charset="0"/>
              <a:ea typeface="微软雅黑" panose="020B0503020204020204" charset="-122"/>
            </a:endParaRPr>
          </a:p>
        </p:txBody>
      </p:sp>
      <p:sp>
        <p:nvSpPr>
          <p:cNvPr id="54" name="矩形 53"/>
          <p:cNvSpPr/>
          <p:nvPr/>
        </p:nvSpPr>
        <p:spPr>
          <a:xfrm>
            <a:off x="3878263" y="2541588"/>
            <a:ext cx="466725" cy="430212"/>
          </a:xfrm>
          <a:prstGeom prst="rect">
            <a:avLst/>
          </a:prstGeom>
          <a:noFill/>
          <a:ln w="9525">
            <a:noFill/>
          </a:ln>
        </p:spPr>
        <p:txBody>
          <a:bodyPr wrap="none" anchor="t" anchorCtr="0">
            <a:spAutoFit/>
          </a:bodyPr>
          <a:lstStyle/>
          <a:p>
            <a:pPr algn="ctr"/>
            <a:r>
              <a:rPr lang="zh-CN" altLang="en-US" sz="2200">
                <a:latin typeface="Times New Roman" panose="02020603050405020304" pitchFamily="18" charset="0"/>
                <a:ea typeface="微软雅黑" panose="020B0503020204020204" charset="-122"/>
              </a:rPr>
              <a:t>否</a:t>
            </a:r>
            <a:endParaRPr lang="zh-CN" altLang="zh-CN" sz="2200">
              <a:latin typeface="Times New Roman" panose="02020603050405020304" pitchFamily="18" charset="0"/>
              <a:ea typeface="微软雅黑" panose="020B0503020204020204" charset="-122"/>
            </a:endParaRPr>
          </a:p>
        </p:txBody>
      </p:sp>
      <p:sp>
        <p:nvSpPr>
          <p:cNvPr id="55" name="矩形 54"/>
          <p:cNvSpPr/>
          <p:nvPr/>
        </p:nvSpPr>
        <p:spPr>
          <a:xfrm>
            <a:off x="5592763" y="2541588"/>
            <a:ext cx="466725" cy="430212"/>
          </a:xfrm>
          <a:prstGeom prst="rect">
            <a:avLst/>
          </a:prstGeom>
          <a:noFill/>
          <a:ln w="9525">
            <a:noFill/>
          </a:ln>
        </p:spPr>
        <p:txBody>
          <a:bodyPr wrap="none" anchor="t" anchorCtr="0">
            <a:spAutoFit/>
          </a:bodyPr>
          <a:lstStyle/>
          <a:p>
            <a:pPr algn="ctr"/>
            <a:r>
              <a:rPr lang="zh-CN" altLang="en-US" sz="2200">
                <a:latin typeface="Times New Roman" panose="02020603050405020304" pitchFamily="18" charset="0"/>
                <a:ea typeface="微软雅黑" panose="020B0503020204020204" charset="-122"/>
              </a:rPr>
              <a:t>否</a:t>
            </a:r>
            <a:endParaRPr lang="zh-CN" altLang="zh-CN" sz="2200">
              <a:latin typeface="Times New Roman" panose="02020603050405020304" pitchFamily="18" charset="0"/>
              <a:ea typeface="微软雅黑" panose="020B0503020204020204" charset="-122"/>
            </a:endParaRPr>
          </a:p>
        </p:txBody>
      </p:sp>
      <p:sp>
        <p:nvSpPr>
          <p:cNvPr id="57" name="矩形 56"/>
          <p:cNvSpPr/>
          <p:nvPr/>
        </p:nvSpPr>
        <p:spPr>
          <a:xfrm>
            <a:off x="0" y="801688"/>
            <a:ext cx="1595438" cy="431800"/>
          </a:xfrm>
          <a:prstGeom prst="rect">
            <a:avLst/>
          </a:prstGeom>
          <a:noFill/>
          <a:ln w="9525">
            <a:noFill/>
          </a:ln>
        </p:spPr>
        <p:txBody>
          <a:bodyPr wrap="none" anchor="t" anchorCtr="0">
            <a:spAutoFit/>
          </a:bodyPr>
          <a:lstStyle/>
          <a:p>
            <a:pPr algn="ctr"/>
            <a:r>
              <a:rPr lang="en-US" altLang="zh-CN" sz="2200" dirty="0">
                <a:highlight>
                  <a:srgbClr val="FFFF00"/>
                </a:highlight>
                <a:latin typeface="Times New Roman" panose="02020603050405020304" pitchFamily="18" charset="0"/>
                <a:ea typeface="微软雅黑" panose="020B0503020204020204" charset="-122"/>
              </a:rPr>
              <a:t>【</a:t>
            </a:r>
            <a:r>
              <a:rPr lang="zh-CN" altLang="en-US" sz="2200" dirty="0">
                <a:highlight>
                  <a:srgbClr val="FFFF00"/>
                </a:highlight>
                <a:latin typeface="Times New Roman" panose="02020603050405020304" pitchFamily="18" charset="0"/>
                <a:ea typeface="微软雅黑" panose="020B0503020204020204" charset="-122"/>
              </a:rPr>
              <a:t>实验一</a:t>
            </a:r>
            <a:r>
              <a:rPr lang="en-US" altLang="zh-CN" sz="2200" dirty="0">
                <a:highlight>
                  <a:srgbClr val="FFFF00"/>
                </a:highlight>
                <a:latin typeface="Times New Roman" panose="02020603050405020304" pitchFamily="18" charset="0"/>
                <a:ea typeface="微软雅黑" panose="020B0503020204020204" charset="-122"/>
              </a:rPr>
              <a:t>】</a:t>
            </a:r>
          </a:p>
        </p:txBody>
      </p:sp>
      <p:sp>
        <p:nvSpPr>
          <p:cNvPr id="58" name="矩形 57"/>
          <p:cNvSpPr/>
          <p:nvPr/>
        </p:nvSpPr>
        <p:spPr>
          <a:xfrm>
            <a:off x="20245" y="3090863"/>
            <a:ext cx="1595438" cy="430212"/>
          </a:xfrm>
          <a:prstGeom prst="rect">
            <a:avLst/>
          </a:prstGeom>
          <a:noFill/>
          <a:ln w="9525">
            <a:noFill/>
          </a:ln>
        </p:spPr>
        <p:txBody>
          <a:bodyPr wrap="none" anchor="t" anchorCtr="0">
            <a:spAutoFit/>
          </a:bodyPr>
          <a:lstStyle/>
          <a:p>
            <a:pPr algn="ctr"/>
            <a:r>
              <a:rPr lang="en-US" altLang="zh-CN" sz="2200">
                <a:highlight>
                  <a:srgbClr val="FFFF00"/>
                </a:highlight>
                <a:latin typeface="Times New Roman" panose="02020603050405020304" pitchFamily="18" charset="0"/>
                <a:ea typeface="微软雅黑" panose="020B0503020204020204" charset="-122"/>
              </a:rPr>
              <a:t>【</a:t>
            </a:r>
            <a:r>
              <a:rPr lang="zh-CN" altLang="en-US" sz="2200">
                <a:highlight>
                  <a:srgbClr val="FFFF00"/>
                </a:highlight>
                <a:latin typeface="Times New Roman" panose="02020603050405020304" pitchFamily="18" charset="0"/>
                <a:ea typeface="微软雅黑" panose="020B0503020204020204" charset="-122"/>
              </a:rPr>
              <a:t>实验二</a:t>
            </a:r>
            <a:r>
              <a:rPr lang="en-US" altLang="zh-CN" sz="2200">
                <a:highlight>
                  <a:srgbClr val="FFFF00"/>
                </a:highlight>
                <a:latin typeface="Times New Roman" panose="02020603050405020304" pitchFamily="18" charset="0"/>
                <a:ea typeface="微软雅黑" panose="020B0503020204020204" charset="-122"/>
              </a:rPr>
              <a:t>】</a:t>
            </a:r>
          </a:p>
        </p:txBody>
      </p:sp>
      <p:graphicFrame>
        <p:nvGraphicFramePr>
          <p:cNvPr id="59" name="表格 58"/>
          <p:cNvGraphicFramePr>
            <a:graphicFrameLocks noGrp="1"/>
          </p:cNvGraphicFramePr>
          <p:nvPr>
            <p:custDataLst>
              <p:tags r:id="rId2"/>
            </p:custDataLst>
            <p:extLst>
              <p:ext uri="{D42A27DB-BD31-4B8C-83A1-F6EECF244321}">
                <p14:modId xmlns:p14="http://schemas.microsoft.com/office/powerpoint/2010/main" val="4071865655"/>
              </p:ext>
            </p:extLst>
          </p:nvPr>
        </p:nvGraphicFramePr>
        <p:xfrm>
          <a:off x="594232" y="3606998"/>
          <a:ext cx="4268812" cy="1395009"/>
        </p:xfrm>
        <a:graphic>
          <a:graphicData uri="http://schemas.openxmlformats.org/drawingml/2006/table">
            <a:tbl>
              <a:tblPr/>
              <a:tblGrid>
                <a:gridCol w="1189710">
                  <a:extLst>
                    <a:ext uri="{9D8B030D-6E8A-4147-A177-3AD203B41FA5}">
                      <a16:colId xmlns:a16="http://schemas.microsoft.com/office/drawing/2014/main" val="20000"/>
                    </a:ext>
                  </a:extLst>
                </a:gridCol>
                <a:gridCol w="1390261">
                  <a:extLst>
                    <a:ext uri="{9D8B030D-6E8A-4147-A177-3AD203B41FA5}">
                      <a16:colId xmlns:a16="http://schemas.microsoft.com/office/drawing/2014/main" val="20001"/>
                    </a:ext>
                  </a:extLst>
                </a:gridCol>
                <a:gridCol w="1688841">
                  <a:extLst>
                    <a:ext uri="{9D8B030D-6E8A-4147-A177-3AD203B41FA5}">
                      <a16:colId xmlns:a16="http://schemas.microsoft.com/office/drawing/2014/main" val="20002"/>
                    </a:ext>
                  </a:extLst>
                </a:gridCol>
              </a:tblGrid>
              <a:tr h="507685">
                <a:tc>
                  <a:txBody>
                    <a:bodyPr/>
                    <a:lstStyle/>
                    <a:p>
                      <a:pPr algn="ctr">
                        <a:lnSpc>
                          <a:spcPct val="130000"/>
                        </a:lnSpc>
                        <a:spcAft>
                          <a:spcPct val="0"/>
                        </a:spcAft>
                      </a:pPr>
                      <a:endParaRPr lang="en-US" altLang="zh-CN" sz="2200" b="1" kern="100">
                        <a:solidFill>
                          <a:schemeClr val="bg1"/>
                        </a:solidFill>
                        <a:effectLst/>
                        <a:latin typeface="+mn-lt"/>
                        <a:ea typeface="+mn-ea"/>
                        <a:cs typeface="Courier New" panose="02070309020205020404" pitchFamily="49" charset="0"/>
                      </a:endParaRPr>
                    </a:p>
                  </a:txBody>
                  <a:tcPr marL="22671" marR="22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FB3E3"/>
                    </a:solidFill>
                  </a:tcPr>
                </a:tc>
                <a:tc>
                  <a:txBody>
                    <a:bodyPr/>
                    <a:lstStyle/>
                    <a:p>
                      <a:pPr marL="0" marR="0" lvl="0" indent="0" algn="ctr" defTabSz="914400" rtl="0" eaLnBrk="1" fontAlgn="auto" latinLnBrk="0" hangingPunct="1">
                        <a:lnSpc>
                          <a:spcPct val="130000"/>
                        </a:lnSpc>
                        <a:spcBef>
                          <a:spcPct val="0"/>
                        </a:spcBef>
                        <a:spcAft>
                          <a:spcPct val="0"/>
                        </a:spcAft>
                        <a:buClrTx/>
                        <a:buSzTx/>
                        <a:buFontTx/>
                        <a:buNone/>
                        <a:defRPr/>
                      </a:pPr>
                      <a:r>
                        <a:rPr lang="en-US" altLang="zh-CN" sz="2200" b="1" kern="100" err="1">
                          <a:solidFill>
                            <a:schemeClr val="bg1"/>
                          </a:solidFill>
                          <a:effectLst/>
                          <a:latin typeface="+mn-lt"/>
                          <a:ea typeface="+mn-ea"/>
                          <a:cs typeface="Courier New" panose="02070309020205020404" pitchFamily="49" charset="0"/>
                        </a:rPr>
                        <a:t>NaCl</a:t>
                      </a:r>
                      <a:r>
                        <a:rPr lang="zh-CN" altLang="en-US" sz="2200" b="1" kern="100">
                          <a:solidFill>
                            <a:schemeClr val="bg1"/>
                          </a:solidFill>
                          <a:effectLst/>
                          <a:latin typeface="+mn-lt"/>
                          <a:ea typeface="+mn-ea"/>
                          <a:cs typeface="Courier New" panose="02070309020205020404" pitchFamily="49" charset="0"/>
                        </a:rPr>
                        <a:t>溶液</a:t>
                      </a:r>
                      <a:endParaRPr lang="en-US" altLang="zh-CN" sz="2200" b="1" kern="100">
                        <a:solidFill>
                          <a:schemeClr val="bg1"/>
                        </a:solidFill>
                        <a:effectLst/>
                        <a:latin typeface="+mn-lt"/>
                        <a:ea typeface="+mn-ea"/>
                        <a:cs typeface="Courier New" panose="02070309020205020404" pitchFamily="49" charset="0"/>
                      </a:endParaRPr>
                    </a:p>
                  </a:txBody>
                  <a:tcPr marL="22671" marR="22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FB3E3"/>
                    </a:solidFill>
                  </a:tcPr>
                </a:tc>
                <a:tc>
                  <a:txBody>
                    <a:bodyPr/>
                    <a:lstStyle/>
                    <a:p>
                      <a:pPr algn="ctr">
                        <a:lnSpc>
                          <a:spcPct val="130000"/>
                        </a:lnSpc>
                        <a:spcAft>
                          <a:spcPct val="0"/>
                        </a:spcAft>
                      </a:pPr>
                      <a:r>
                        <a:rPr lang="en-US" altLang="zh-CN" sz="2400" b="1">
                          <a:solidFill>
                            <a:schemeClr val="bg1"/>
                          </a:solidFill>
                          <a:cs typeface="Arial" panose="020B0604020202020204" pitchFamily="34" charset="0"/>
                        </a:rPr>
                        <a:t>KNO</a:t>
                      </a:r>
                      <a:r>
                        <a:rPr lang="en-US" altLang="zh-CN" sz="2000" b="1" baseline="-25000">
                          <a:solidFill>
                            <a:schemeClr val="bg1"/>
                          </a:solidFill>
                          <a:cs typeface="Arial" panose="020B0604020202020204" pitchFamily="34" charset="0"/>
                        </a:rPr>
                        <a:t>3</a:t>
                      </a:r>
                      <a:r>
                        <a:rPr lang="zh-CN" altLang="en-US" sz="2200" b="1" kern="100">
                          <a:solidFill>
                            <a:schemeClr val="bg1"/>
                          </a:solidFill>
                          <a:effectLst/>
                          <a:latin typeface="+mn-lt"/>
                          <a:ea typeface="+mn-ea"/>
                          <a:cs typeface="Courier New" panose="02070309020205020404" pitchFamily="49" charset="0"/>
                        </a:rPr>
                        <a:t>溶液</a:t>
                      </a:r>
                      <a:endParaRPr lang="zh-CN" sz="2200" b="1" kern="100">
                        <a:solidFill>
                          <a:schemeClr val="bg1"/>
                        </a:solidFill>
                        <a:effectLst/>
                        <a:latin typeface="+mn-lt"/>
                        <a:ea typeface="+mn-ea"/>
                        <a:cs typeface="Courier New" panose="02070309020205020404" pitchFamily="49" charset="0"/>
                      </a:endParaRPr>
                    </a:p>
                  </a:txBody>
                  <a:tcPr marL="22671" marR="22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FB3E3"/>
                    </a:solidFill>
                  </a:tcPr>
                </a:tc>
                <a:extLst>
                  <a:ext uri="{0D108BD9-81ED-4DB2-BD59-A6C34878D82A}">
                    <a16:rowId xmlns:a16="http://schemas.microsoft.com/office/drawing/2014/main" val="10000"/>
                  </a:ext>
                </a:extLst>
              </a:tr>
              <a:tr h="443662">
                <a:tc>
                  <a:txBody>
                    <a:bodyPr/>
                    <a:lstStyle/>
                    <a:p>
                      <a:pPr algn="ctr">
                        <a:lnSpc>
                          <a:spcPct val="100000"/>
                        </a:lnSpc>
                        <a:spcAft>
                          <a:spcPct val="0"/>
                        </a:spcAft>
                      </a:pPr>
                      <a:r>
                        <a:rPr lang="zh-CN" altLang="en-US" sz="2200" b="0" kern="100">
                          <a:solidFill>
                            <a:schemeClr val="tx1"/>
                          </a:solidFill>
                          <a:effectLst/>
                          <a:latin typeface="+mn-lt"/>
                          <a:ea typeface="+mn-ea"/>
                          <a:cs typeface="Courier New" panose="02070309020205020404" pitchFamily="49" charset="0"/>
                        </a:rPr>
                        <a:t>小灯泡</a:t>
                      </a:r>
                      <a:endParaRPr lang="zh-CN" altLang="zh-CN" sz="2200" b="0" kern="100">
                        <a:solidFill>
                          <a:schemeClr val="tx1"/>
                        </a:solidFill>
                        <a:effectLst/>
                        <a:latin typeface="+mn-lt"/>
                        <a:ea typeface="+mn-ea"/>
                        <a:cs typeface="Courier New" panose="02070309020205020404" pitchFamily="49" charset="0"/>
                      </a:endParaRPr>
                    </a:p>
                  </a:txBody>
                  <a:tcPr marL="22671" marR="22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FBFB"/>
                    </a:solidFill>
                  </a:tcPr>
                </a:tc>
                <a:tc>
                  <a:txBody>
                    <a:bodyPr/>
                    <a:lstStyle/>
                    <a:p>
                      <a:pPr algn="ctr">
                        <a:lnSpc>
                          <a:spcPct val="100000"/>
                        </a:lnSpc>
                        <a:spcAft>
                          <a:spcPct val="0"/>
                        </a:spcAft>
                      </a:pPr>
                      <a:endParaRPr lang="zh-CN" altLang="zh-CN" sz="2000" b="0" kern="100">
                        <a:solidFill>
                          <a:schemeClr val="tx1"/>
                        </a:solidFill>
                        <a:effectLst/>
                        <a:latin typeface="+mn-lt"/>
                        <a:ea typeface="+mn-ea"/>
                        <a:cs typeface="Courier New" panose="02070309020205020404" pitchFamily="49" charset="0"/>
                      </a:endParaRPr>
                    </a:p>
                  </a:txBody>
                  <a:tcPr marL="22671" marR="22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FBFB"/>
                    </a:solidFill>
                  </a:tcPr>
                </a:tc>
                <a:tc>
                  <a:txBody>
                    <a:bodyPr/>
                    <a:lstStyle/>
                    <a:p>
                      <a:pPr algn="ctr">
                        <a:lnSpc>
                          <a:spcPct val="130000"/>
                        </a:lnSpc>
                        <a:spcAft>
                          <a:spcPct val="0"/>
                        </a:spcAft>
                      </a:pPr>
                      <a:endParaRPr lang="zh-CN" sz="2200" b="0" i="0" kern="100">
                        <a:solidFill>
                          <a:schemeClr val="tx1"/>
                        </a:solidFill>
                        <a:effectLst/>
                        <a:latin typeface="+mn-lt"/>
                        <a:ea typeface="+mn-ea"/>
                        <a:cs typeface="Courier New" panose="02070309020205020404" pitchFamily="49" charset="0"/>
                      </a:endParaRPr>
                    </a:p>
                  </a:txBody>
                  <a:tcPr marL="22671" marR="22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FBFB"/>
                    </a:solidFill>
                  </a:tcPr>
                </a:tc>
                <a:extLst>
                  <a:ext uri="{0D108BD9-81ED-4DB2-BD59-A6C34878D82A}">
                    <a16:rowId xmlns:a16="http://schemas.microsoft.com/office/drawing/2014/main" val="10001"/>
                  </a:ext>
                </a:extLst>
              </a:tr>
              <a:tr h="443662">
                <a:tc>
                  <a:txBody>
                    <a:bodyPr/>
                    <a:lstStyle/>
                    <a:p>
                      <a:pPr algn="ctr">
                        <a:lnSpc>
                          <a:spcPct val="100000"/>
                        </a:lnSpc>
                        <a:spcAft>
                          <a:spcPct val="0"/>
                        </a:spcAft>
                      </a:pPr>
                      <a:r>
                        <a:rPr lang="zh-CN" altLang="en-US" sz="2200" b="0" kern="100">
                          <a:solidFill>
                            <a:schemeClr val="tx1"/>
                          </a:solidFill>
                          <a:effectLst/>
                          <a:latin typeface="+mn-lt"/>
                          <a:ea typeface="+mn-ea"/>
                          <a:cs typeface="Courier New" panose="02070309020205020404" pitchFamily="49" charset="0"/>
                        </a:rPr>
                        <a:t>是否导电</a:t>
                      </a:r>
                      <a:endParaRPr lang="zh-CN" altLang="zh-CN" sz="2200" b="0" kern="100">
                        <a:solidFill>
                          <a:schemeClr val="tx1"/>
                        </a:solidFill>
                        <a:effectLst/>
                        <a:latin typeface="+mn-lt"/>
                        <a:ea typeface="+mn-ea"/>
                        <a:cs typeface="Courier New" panose="02070309020205020404" pitchFamily="49" charset="0"/>
                      </a:endParaRPr>
                    </a:p>
                  </a:txBody>
                  <a:tcPr marL="22671" marR="22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FBFB"/>
                    </a:solidFill>
                  </a:tcPr>
                </a:tc>
                <a:tc>
                  <a:txBody>
                    <a:bodyPr/>
                    <a:lstStyle/>
                    <a:p>
                      <a:pPr algn="ctr">
                        <a:lnSpc>
                          <a:spcPct val="100000"/>
                        </a:lnSpc>
                        <a:spcAft>
                          <a:spcPct val="0"/>
                        </a:spcAft>
                      </a:pPr>
                      <a:endParaRPr lang="zh-CN" altLang="zh-CN" sz="2000" b="0" kern="100">
                        <a:solidFill>
                          <a:schemeClr val="tx1"/>
                        </a:solidFill>
                        <a:effectLst/>
                        <a:latin typeface="+mn-lt"/>
                        <a:ea typeface="+mn-ea"/>
                        <a:cs typeface="Courier New" panose="02070309020205020404" pitchFamily="49" charset="0"/>
                      </a:endParaRPr>
                    </a:p>
                  </a:txBody>
                  <a:tcPr marL="22671" marR="22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FBFB"/>
                    </a:solidFill>
                  </a:tcPr>
                </a:tc>
                <a:tc>
                  <a:txBody>
                    <a:bodyPr/>
                    <a:lstStyle/>
                    <a:p>
                      <a:pPr algn="ctr">
                        <a:lnSpc>
                          <a:spcPct val="130000"/>
                        </a:lnSpc>
                        <a:spcAft>
                          <a:spcPct val="0"/>
                        </a:spcAft>
                      </a:pPr>
                      <a:endParaRPr lang="zh-CN" sz="2200" b="0" i="0" kern="100" dirty="0">
                        <a:solidFill>
                          <a:schemeClr val="tx1"/>
                        </a:solidFill>
                        <a:effectLst/>
                        <a:latin typeface="+mn-lt"/>
                        <a:ea typeface="+mn-ea"/>
                        <a:cs typeface="Courier New" panose="02070309020205020404" pitchFamily="49" charset="0"/>
                      </a:endParaRPr>
                    </a:p>
                  </a:txBody>
                  <a:tcPr marL="22671" marR="22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FBFB"/>
                    </a:solidFill>
                  </a:tcPr>
                </a:tc>
                <a:extLst>
                  <a:ext uri="{0D108BD9-81ED-4DB2-BD59-A6C34878D82A}">
                    <a16:rowId xmlns:a16="http://schemas.microsoft.com/office/drawing/2014/main" val="10002"/>
                  </a:ext>
                </a:extLst>
              </a:tr>
            </a:tbl>
          </a:graphicData>
        </a:graphic>
      </p:graphicFrame>
      <p:sp>
        <p:nvSpPr>
          <p:cNvPr id="60" name="矩形 59"/>
          <p:cNvSpPr/>
          <p:nvPr/>
        </p:nvSpPr>
        <p:spPr>
          <a:xfrm>
            <a:off x="2242057" y="4118173"/>
            <a:ext cx="466725" cy="430213"/>
          </a:xfrm>
          <a:prstGeom prst="rect">
            <a:avLst/>
          </a:prstGeom>
          <a:noFill/>
          <a:ln w="9525">
            <a:noFill/>
          </a:ln>
        </p:spPr>
        <p:txBody>
          <a:bodyPr wrap="none" anchor="t" anchorCtr="0">
            <a:spAutoFit/>
          </a:bodyPr>
          <a:lstStyle/>
          <a:p>
            <a:pPr algn="ctr"/>
            <a:r>
              <a:rPr lang="zh-CN" altLang="en-US" sz="2200">
                <a:latin typeface="Times New Roman" panose="02020603050405020304" pitchFamily="18" charset="0"/>
                <a:ea typeface="微软雅黑" panose="020B0503020204020204" charset="-122"/>
              </a:rPr>
              <a:t>亮</a:t>
            </a:r>
            <a:endParaRPr lang="zh-CN" altLang="zh-CN" sz="2200">
              <a:latin typeface="Times New Roman" panose="02020603050405020304" pitchFamily="18" charset="0"/>
              <a:ea typeface="微软雅黑" panose="020B0503020204020204" charset="-122"/>
            </a:endParaRPr>
          </a:p>
        </p:txBody>
      </p:sp>
      <p:sp>
        <p:nvSpPr>
          <p:cNvPr id="61" name="矩形 60"/>
          <p:cNvSpPr/>
          <p:nvPr/>
        </p:nvSpPr>
        <p:spPr>
          <a:xfrm>
            <a:off x="3756532" y="4118173"/>
            <a:ext cx="466725" cy="430213"/>
          </a:xfrm>
          <a:prstGeom prst="rect">
            <a:avLst/>
          </a:prstGeom>
          <a:noFill/>
          <a:ln w="9525">
            <a:noFill/>
          </a:ln>
        </p:spPr>
        <p:txBody>
          <a:bodyPr wrap="none" anchor="t" anchorCtr="0">
            <a:spAutoFit/>
          </a:bodyPr>
          <a:lstStyle/>
          <a:p>
            <a:pPr algn="ctr"/>
            <a:r>
              <a:rPr lang="zh-CN" altLang="en-US" sz="2200">
                <a:latin typeface="Times New Roman" panose="02020603050405020304" pitchFamily="18" charset="0"/>
                <a:ea typeface="微软雅黑" panose="020B0503020204020204" charset="-122"/>
              </a:rPr>
              <a:t>亮</a:t>
            </a:r>
            <a:endParaRPr lang="zh-CN" altLang="zh-CN" sz="2200">
              <a:latin typeface="Times New Roman" panose="02020603050405020304" pitchFamily="18" charset="0"/>
              <a:ea typeface="微软雅黑" panose="020B0503020204020204" charset="-122"/>
            </a:endParaRPr>
          </a:p>
        </p:txBody>
      </p:sp>
      <p:sp>
        <p:nvSpPr>
          <p:cNvPr id="63" name="矩形 62"/>
          <p:cNvSpPr/>
          <p:nvPr/>
        </p:nvSpPr>
        <p:spPr>
          <a:xfrm>
            <a:off x="2242057" y="4567436"/>
            <a:ext cx="466725" cy="430212"/>
          </a:xfrm>
          <a:prstGeom prst="rect">
            <a:avLst/>
          </a:prstGeom>
          <a:noFill/>
          <a:ln w="9525">
            <a:noFill/>
          </a:ln>
        </p:spPr>
        <p:txBody>
          <a:bodyPr wrap="none" anchor="t" anchorCtr="0">
            <a:spAutoFit/>
          </a:bodyPr>
          <a:lstStyle/>
          <a:p>
            <a:pPr algn="ctr"/>
            <a:r>
              <a:rPr lang="zh-CN" altLang="en-US" sz="2200">
                <a:latin typeface="Times New Roman" panose="02020603050405020304" pitchFamily="18" charset="0"/>
                <a:ea typeface="微软雅黑" panose="020B0503020204020204" charset="-122"/>
              </a:rPr>
              <a:t>是</a:t>
            </a:r>
            <a:endParaRPr lang="zh-CN" altLang="zh-CN" sz="2200">
              <a:latin typeface="Times New Roman" panose="02020603050405020304" pitchFamily="18" charset="0"/>
              <a:ea typeface="微软雅黑" panose="020B0503020204020204" charset="-122"/>
            </a:endParaRPr>
          </a:p>
        </p:txBody>
      </p:sp>
      <p:sp>
        <p:nvSpPr>
          <p:cNvPr id="64" name="矩形 63"/>
          <p:cNvSpPr/>
          <p:nvPr/>
        </p:nvSpPr>
        <p:spPr>
          <a:xfrm>
            <a:off x="3756532" y="4567436"/>
            <a:ext cx="466725" cy="430212"/>
          </a:xfrm>
          <a:prstGeom prst="rect">
            <a:avLst/>
          </a:prstGeom>
          <a:noFill/>
          <a:ln w="9525">
            <a:noFill/>
          </a:ln>
        </p:spPr>
        <p:txBody>
          <a:bodyPr wrap="none" anchor="t" anchorCtr="0">
            <a:spAutoFit/>
          </a:bodyPr>
          <a:lstStyle/>
          <a:p>
            <a:pPr algn="ctr"/>
            <a:r>
              <a:rPr lang="zh-CN" altLang="en-US" sz="2200">
                <a:latin typeface="Times New Roman" panose="02020603050405020304" pitchFamily="18" charset="0"/>
                <a:ea typeface="微软雅黑" panose="020B0503020204020204" charset="-122"/>
              </a:rPr>
              <a:t>是</a:t>
            </a:r>
            <a:endParaRPr lang="zh-CN" altLang="zh-CN" sz="2200">
              <a:latin typeface="Times New Roman" panose="02020603050405020304" pitchFamily="18" charset="0"/>
              <a:ea typeface="微软雅黑" panose="020B0503020204020204" charset="-122"/>
            </a:endParaRPr>
          </a:p>
        </p:txBody>
      </p:sp>
      <p:sp>
        <p:nvSpPr>
          <p:cNvPr id="32" name="矩形 31"/>
          <p:cNvSpPr/>
          <p:nvPr/>
        </p:nvSpPr>
        <p:spPr>
          <a:xfrm>
            <a:off x="749300" y="2090738"/>
            <a:ext cx="1030288" cy="430212"/>
          </a:xfrm>
          <a:prstGeom prst="rect">
            <a:avLst/>
          </a:prstGeom>
          <a:noFill/>
          <a:ln w="9525">
            <a:noFill/>
          </a:ln>
        </p:spPr>
        <p:txBody>
          <a:bodyPr wrap="none" anchor="t" anchorCtr="0">
            <a:spAutoFit/>
          </a:bodyPr>
          <a:lstStyle/>
          <a:p>
            <a:pPr algn="ctr"/>
            <a:r>
              <a:rPr lang="zh-CN" altLang="en-US" sz="2200" dirty="0">
                <a:latin typeface="Times New Roman" panose="02020603050405020304" pitchFamily="18" charset="0"/>
                <a:ea typeface="微软雅黑" panose="020B0503020204020204" charset="-122"/>
              </a:rPr>
              <a:t>小灯泡</a:t>
            </a:r>
            <a:endParaRPr lang="zh-CN" altLang="zh-CN" sz="2200" dirty="0">
              <a:latin typeface="Times New Roman" panose="02020603050405020304" pitchFamily="18" charset="0"/>
              <a:ea typeface="微软雅黑" panose="020B0503020204020204" charset="-122"/>
            </a:endParaRPr>
          </a:p>
        </p:txBody>
      </p:sp>
      <p:sp>
        <p:nvSpPr>
          <p:cNvPr id="33" name="矩形 32"/>
          <p:cNvSpPr/>
          <p:nvPr/>
        </p:nvSpPr>
        <p:spPr>
          <a:xfrm>
            <a:off x="568325" y="2535238"/>
            <a:ext cx="1312863" cy="431800"/>
          </a:xfrm>
          <a:prstGeom prst="rect">
            <a:avLst/>
          </a:prstGeom>
          <a:noFill/>
          <a:ln w="9525">
            <a:noFill/>
          </a:ln>
        </p:spPr>
        <p:txBody>
          <a:bodyPr wrap="none" anchor="t" anchorCtr="0">
            <a:spAutoFit/>
          </a:bodyPr>
          <a:lstStyle/>
          <a:p>
            <a:pPr algn="ctr"/>
            <a:r>
              <a:rPr lang="zh-CN" altLang="en-US" sz="2200" dirty="0">
                <a:latin typeface="Times New Roman" panose="02020603050405020304" pitchFamily="18" charset="0"/>
                <a:ea typeface="微软雅黑" panose="020B0503020204020204" charset="-122"/>
              </a:rPr>
              <a:t>是否导电</a:t>
            </a:r>
            <a:endParaRPr lang="zh-CN" altLang="zh-CN" sz="2200" dirty="0">
              <a:latin typeface="Times New Roman" panose="02020603050405020304" pitchFamily="18" charset="0"/>
              <a:ea typeface="微软雅黑" panose="020B0503020204020204" charset="-122"/>
            </a:endParaRPr>
          </a:p>
        </p:txBody>
      </p:sp>
      <p:pic>
        <p:nvPicPr>
          <p:cNvPr id="18493" name="图片 4"/>
          <p:cNvPicPr>
            <a:picLocks noChangeAspect="1"/>
          </p:cNvPicPr>
          <p:nvPr>
            <p:custDataLst>
              <p:tags r:id="rId3"/>
            </p:custDataLst>
          </p:nvPr>
        </p:nvPicPr>
        <p:blipFill>
          <a:blip r:embed="rId8"/>
          <a:srcRect l="8089" t="22581" r="9387" b="61081"/>
          <a:stretch>
            <a:fillRect/>
          </a:stretch>
        </p:blipFill>
        <p:spPr>
          <a:xfrm>
            <a:off x="6879483" y="892041"/>
            <a:ext cx="4563217" cy="2143125"/>
          </a:xfrm>
          <a:prstGeom prst="rect">
            <a:avLst/>
          </a:prstGeom>
          <a:noFill/>
          <a:ln w="9525">
            <a:noFill/>
          </a:ln>
        </p:spPr>
      </p:pic>
      <p:pic>
        <p:nvPicPr>
          <p:cNvPr id="25" name="图片 24"/>
          <p:cNvPicPr>
            <a:picLocks noChangeAspect="1"/>
          </p:cNvPicPr>
          <p:nvPr/>
        </p:nvPicPr>
        <p:blipFill>
          <a:blip r:embed="rId9"/>
          <a:srcRect l="65500" t="6491" r="12750" b="66689"/>
          <a:stretch>
            <a:fillRect/>
          </a:stretch>
        </p:blipFill>
        <p:spPr>
          <a:xfrm rot="-709584">
            <a:off x="5181700" y="3497955"/>
            <a:ext cx="793750" cy="979488"/>
          </a:xfrm>
          <a:prstGeom prst="rect">
            <a:avLst/>
          </a:prstGeom>
          <a:noFill/>
          <a:ln w="9525">
            <a:noFill/>
          </a:ln>
        </p:spPr>
      </p:pic>
      <p:sp>
        <p:nvSpPr>
          <p:cNvPr id="7" name="文本框 6"/>
          <p:cNvSpPr txBox="1"/>
          <p:nvPr/>
        </p:nvSpPr>
        <p:spPr>
          <a:xfrm>
            <a:off x="281249" y="5142540"/>
            <a:ext cx="10062064" cy="1259205"/>
          </a:xfrm>
          <a:prstGeom prst="rect">
            <a:avLst/>
          </a:prstGeom>
          <a:noFill/>
          <a:ln w="9525">
            <a:noFill/>
          </a:ln>
        </p:spPr>
        <p:txBody>
          <a:bodyPr wrap="square" anchor="t" anchorCtr="0">
            <a:noAutofit/>
          </a:bodyPr>
          <a:lstStyle/>
          <a:p>
            <a:pPr>
              <a:lnSpc>
                <a:spcPct val="120000"/>
              </a:lnSpc>
            </a:pPr>
            <a:r>
              <a:rPr lang="zh-CN" altLang="en-US" sz="2600" dirty="0">
                <a:solidFill>
                  <a:srgbClr val="FF0000"/>
                </a:solidFill>
                <a:latin typeface="Times New Roman" panose="02020603050405020304" pitchFamily="18" charset="0"/>
                <a:ea typeface="微软雅黑" panose="020B0503020204020204" charset="-122"/>
                <a:cs typeface="Times New Roman" panose="02020603050405020304" pitchFamily="18" charset="0"/>
              </a:rPr>
              <a:t>【问题</a:t>
            </a:r>
            <a:r>
              <a:rPr lang="en-US" altLang="zh-CN" sz="2600" dirty="0">
                <a:solidFill>
                  <a:srgbClr val="FF0000"/>
                </a:solidFill>
                <a:latin typeface="Times New Roman" panose="02020603050405020304" pitchFamily="18" charset="0"/>
                <a:ea typeface="微软雅黑" panose="020B0503020204020204" charset="-122"/>
                <a:cs typeface="Times New Roman" panose="02020603050405020304" pitchFamily="18" charset="0"/>
              </a:rPr>
              <a:t>1</a:t>
            </a:r>
            <a:r>
              <a:rPr lang="zh-CN" altLang="en-US" sz="2600" dirty="0">
                <a:solidFill>
                  <a:srgbClr val="FF0000"/>
                </a:solidFill>
                <a:latin typeface="Times New Roman" panose="02020603050405020304" pitchFamily="18" charset="0"/>
                <a:ea typeface="微软雅黑" panose="020B0503020204020204" charset="-122"/>
                <a:cs typeface="Times New Roman" panose="02020603050405020304" pitchFamily="18" charset="0"/>
              </a:rPr>
              <a:t>】</a:t>
            </a:r>
            <a:r>
              <a:rPr lang="zh-CN" altLang="en-US" sz="2600" dirty="0">
                <a:gradFill>
                  <a:gsLst>
                    <a:gs pos="0">
                      <a:srgbClr val="007BD3"/>
                    </a:gs>
                    <a:gs pos="100000">
                      <a:srgbClr val="034373"/>
                    </a:gs>
                  </a:gsLst>
                  <a:lin scaled="0"/>
                </a:gradFill>
                <a:latin typeface="Times New Roman" panose="02020603050405020304" pitchFamily="18" charset="0"/>
                <a:ea typeface="微软雅黑" panose="020B0503020204020204" charset="-122"/>
                <a:cs typeface="Times New Roman" panose="02020603050405020304" pitchFamily="18" charset="0"/>
              </a:rPr>
              <a:t>为什么纯水、</a:t>
            </a:r>
            <a:r>
              <a:rPr lang="en-US" altLang="zh-CN" sz="2600" b="1" kern="100" dirty="0">
                <a:solidFill>
                  <a:srgbClr val="FF0000"/>
                </a:solidFill>
                <a:effectLst/>
                <a:latin typeface="Times New Roman" panose="02020603050405020304" pitchFamily="18" charset="0"/>
                <a:cs typeface="Times New Roman" panose="02020603050405020304" pitchFamily="18" charset="0"/>
                <a:sym typeface="+mn-ea"/>
              </a:rPr>
              <a:t>NaCl</a:t>
            </a:r>
            <a:r>
              <a:rPr lang="zh-CN" altLang="en-US" sz="2600" b="1" kern="100" dirty="0">
                <a:solidFill>
                  <a:srgbClr val="FF0000"/>
                </a:solidFill>
                <a:effectLst/>
                <a:latin typeface="Times New Roman" panose="02020603050405020304" pitchFamily="18" charset="0"/>
                <a:cs typeface="Times New Roman" panose="02020603050405020304" pitchFamily="18" charset="0"/>
                <a:sym typeface="+mn-ea"/>
              </a:rPr>
              <a:t>固体</a:t>
            </a:r>
            <a:r>
              <a:rPr lang="zh-CN" altLang="en-US" sz="2600" kern="100" dirty="0">
                <a:gradFill>
                  <a:gsLst>
                    <a:gs pos="0">
                      <a:srgbClr val="007BD3"/>
                    </a:gs>
                    <a:gs pos="100000">
                      <a:srgbClr val="034373"/>
                    </a:gs>
                  </a:gsLst>
                  <a:lin scaled="0"/>
                </a:gradFill>
                <a:effectLst/>
                <a:latin typeface="Times New Roman" panose="02020603050405020304" pitchFamily="18" charset="0"/>
                <a:cs typeface="Times New Roman" panose="02020603050405020304" pitchFamily="18" charset="0"/>
                <a:sym typeface="+mn-ea"/>
              </a:rPr>
              <a:t>不导电？</a:t>
            </a:r>
            <a:r>
              <a:rPr lang="zh-CN" altLang="en-US" sz="2600" dirty="0">
                <a:gradFill>
                  <a:gsLst>
                    <a:gs pos="0">
                      <a:srgbClr val="007BD3"/>
                    </a:gs>
                    <a:gs pos="100000">
                      <a:srgbClr val="034373"/>
                    </a:gs>
                  </a:gsLst>
                  <a:lin scaled="0"/>
                </a:gradFill>
                <a:latin typeface="Times New Roman" panose="02020603050405020304" pitchFamily="18" charset="0"/>
                <a:ea typeface="微软雅黑" panose="020B0503020204020204" charset="-122"/>
                <a:cs typeface="Times New Roman" panose="02020603050405020304" pitchFamily="18" charset="0"/>
              </a:rPr>
              <a:t>为什么</a:t>
            </a:r>
            <a:r>
              <a:rPr lang="en-US" altLang="zh-CN" sz="2600" b="1" kern="100" dirty="0">
                <a:solidFill>
                  <a:srgbClr val="FF0000"/>
                </a:solidFill>
                <a:latin typeface="Times New Roman" panose="02020603050405020304" pitchFamily="18" charset="0"/>
                <a:cs typeface="Times New Roman" panose="02020603050405020304" pitchFamily="18" charset="0"/>
                <a:sym typeface="+mn-ea"/>
              </a:rPr>
              <a:t>NaCl</a:t>
            </a:r>
            <a:r>
              <a:rPr lang="zh-CN" altLang="en-US" sz="2600" b="1" kern="100" dirty="0">
                <a:solidFill>
                  <a:srgbClr val="FF0000"/>
                </a:solidFill>
                <a:latin typeface="Times New Roman" panose="02020603050405020304" pitchFamily="18" charset="0"/>
                <a:cs typeface="Times New Roman" panose="02020603050405020304" pitchFamily="18" charset="0"/>
                <a:sym typeface="+mn-ea"/>
              </a:rPr>
              <a:t>溶液</a:t>
            </a:r>
            <a:r>
              <a:rPr lang="zh-CN" altLang="en-US" sz="2600" kern="100" dirty="0">
                <a:gradFill>
                  <a:gsLst>
                    <a:gs pos="0">
                      <a:srgbClr val="007BD3"/>
                    </a:gs>
                    <a:gs pos="100000">
                      <a:srgbClr val="034373"/>
                    </a:gs>
                  </a:gsLst>
                  <a:lin scaled="0"/>
                </a:gradFill>
                <a:latin typeface="Times New Roman" panose="02020603050405020304" pitchFamily="18" charset="0"/>
                <a:cs typeface="Times New Roman" panose="02020603050405020304" pitchFamily="18" charset="0"/>
                <a:sym typeface="+mn-ea"/>
              </a:rPr>
              <a:t>能导电？</a:t>
            </a:r>
            <a:endParaRPr lang="zh-CN" altLang="en-US" sz="2600" kern="100" dirty="0">
              <a:gradFill>
                <a:gsLst>
                  <a:gs pos="0">
                    <a:srgbClr val="007BD3"/>
                  </a:gs>
                  <a:gs pos="100000">
                    <a:srgbClr val="034373"/>
                  </a:gs>
                </a:gsLst>
                <a:lin scaled="0"/>
              </a:gradFill>
              <a:effectLst/>
              <a:latin typeface="Times New Roman" panose="02020603050405020304" pitchFamily="18" charset="0"/>
              <a:cs typeface="Times New Roman" panose="02020603050405020304" pitchFamily="18" charset="0"/>
              <a:sym typeface="+mn-ea"/>
            </a:endParaRPr>
          </a:p>
          <a:p>
            <a:pPr>
              <a:lnSpc>
                <a:spcPct val="120000"/>
              </a:lnSpc>
            </a:pPr>
            <a:r>
              <a:rPr lang="zh-CN" altLang="en-US" sz="26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【问题</a:t>
            </a:r>
            <a:r>
              <a:rPr lang="en-US" altLang="zh-CN" sz="26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2</a:t>
            </a:r>
            <a:r>
              <a:rPr lang="zh-CN" altLang="en-US" sz="26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a:t>
            </a:r>
            <a:r>
              <a:rPr lang="zh-CN" altLang="en-US" sz="2600" dirty="0">
                <a:solidFill>
                  <a:srgbClr val="0070C0"/>
                </a:solidFill>
                <a:latin typeface="Times New Roman" panose="02020603050405020304" pitchFamily="18" charset="0"/>
                <a:ea typeface="微软雅黑" panose="020B0503020204020204" charset="-122"/>
                <a:cs typeface="Times New Roman" panose="02020603050405020304" pitchFamily="18" charset="0"/>
                <a:sym typeface="+mn-ea"/>
              </a:rPr>
              <a:t>导电需要什么条件？</a:t>
            </a:r>
            <a:endParaRPr lang="en-US" altLang="zh-CN" sz="2600" kern="100" dirty="0">
              <a:solidFill>
                <a:srgbClr val="0070C0"/>
              </a:solidFill>
              <a:effectLst/>
              <a:latin typeface="Times New Roman" panose="02020603050405020304" pitchFamily="18" charset="0"/>
              <a:cs typeface="Times New Roman" panose="02020603050405020304" pitchFamily="18" charset="0"/>
              <a:sym typeface="+mn-ea"/>
            </a:endParaRPr>
          </a:p>
        </p:txBody>
      </p:sp>
      <p:pic>
        <p:nvPicPr>
          <p:cNvPr id="5" name="62685821500293f52e3dcc21a23ced95">
            <a:hlinkClick r:id="" action="ppaction://media"/>
            <a:extLst>
              <a:ext uri="{FF2B5EF4-FFF2-40B4-BE49-F238E27FC236}">
                <a16:creationId xmlns:a16="http://schemas.microsoft.com/office/drawing/2014/main" id="{D37F984D-847A-EEFB-CD78-4A44D72873FD}"/>
              </a:ext>
            </a:extLst>
          </p:cNvPr>
          <p:cNvPicPr>
            <a:picLocks noChangeAspect="1"/>
          </p:cNvPicPr>
          <p:nvPr>
            <a:videoFile r:link="rId4"/>
            <p:extLst>
              <p:ext uri="{DAA4B4D4-6D71-4841-9C94-3DE7FCFB9230}">
                <p14:media xmlns:p14="http://schemas.microsoft.com/office/powerpoint/2010/main" r:embed="rId5">
                  <p14:trim end="20717.3333"/>
                </p14:media>
              </p:ext>
            </p:extLst>
          </p:nvPr>
        </p:nvPicPr>
        <p:blipFill>
          <a:blip r:embed="rId10"/>
          <a:stretch>
            <a:fillRect/>
          </a:stretch>
        </p:blipFill>
        <p:spPr>
          <a:xfrm>
            <a:off x="1648670" y="654170"/>
            <a:ext cx="1208476" cy="67976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barn(inVertical)">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barn(inVertical)">
                                      <p:cBhvr>
                                        <p:cTn id="25" dur="500"/>
                                        <p:tgtEl>
                                          <p:spTgt spid="2"/>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barn(inVertical)">
                                      <p:cBhvr>
                                        <p:cTn id="28" dur="500"/>
                                        <p:tgtEl>
                                          <p:spTgt spid="51"/>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barn(inVertical)">
                                      <p:cBhvr>
                                        <p:cTn id="31" dur="500"/>
                                        <p:tgtEl>
                                          <p:spTgt spid="52"/>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53"/>
                                        </p:tgtEl>
                                        <p:attrNameLst>
                                          <p:attrName>style.visibility</p:attrName>
                                        </p:attrNameLst>
                                      </p:cBhvr>
                                      <p:to>
                                        <p:strVal val="visible"/>
                                      </p:to>
                                    </p:set>
                                    <p:animEffect transition="in" filter="barn(inVertical)">
                                      <p:cBhvr>
                                        <p:cTn id="36" dur="500"/>
                                        <p:tgtEl>
                                          <p:spTgt spid="53"/>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barn(inVertical)">
                                      <p:cBhvr>
                                        <p:cTn id="39" dur="500"/>
                                        <p:tgtEl>
                                          <p:spTgt spid="54"/>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barn(inVertical)">
                                      <p:cBhvr>
                                        <p:cTn id="42" dur="500"/>
                                        <p:tgtEl>
                                          <p:spTgt spid="55"/>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barn(inVertical)">
                                      <p:cBhvr>
                                        <p:cTn id="47" dur="500"/>
                                        <p:tgtEl>
                                          <p:spTgt spid="5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500"/>
                                        <p:tgtEl>
                                          <p:spTgt spid="59"/>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barn(inVertical)">
                                      <p:cBhvr>
                                        <p:cTn id="57" dur="500"/>
                                        <p:tgtEl>
                                          <p:spTgt spid="60"/>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61"/>
                                        </p:tgtEl>
                                        <p:attrNameLst>
                                          <p:attrName>style.visibility</p:attrName>
                                        </p:attrNameLst>
                                      </p:cBhvr>
                                      <p:to>
                                        <p:strVal val="visible"/>
                                      </p:to>
                                    </p:set>
                                    <p:animEffect transition="in" filter="barn(inVertical)">
                                      <p:cBhvr>
                                        <p:cTn id="60" dur="500"/>
                                        <p:tgtEl>
                                          <p:spTgt spid="61"/>
                                        </p:tgtEl>
                                      </p:cBhvr>
                                    </p:animEffect>
                                  </p:childTnLst>
                                </p:cTn>
                              </p:par>
                            </p:childTnLst>
                          </p:cTn>
                        </p:par>
                      </p:childTnLst>
                    </p:cTn>
                  </p:par>
                  <p:par>
                    <p:cTn id="61" fill="hold">
                      <p:stCondLst>
                        <p:cond delay="indefinite"/>
                      </p:stCondLst>
                      <p:childTnLst>
                        <p:par>
                          <p:cTn id="62" fill="hold">
                            <p:stCondLst>
                              <p:cond delay="0"/>
                            </p:stCondLst>
                            <p:childTnLst>
                              <p:par>
                                <p:cTn id="63" presetID="16" presetClass="entr" presetSubtype="21" fill="hold" grpId="0" nodeType="click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barn(inVertical)">
                                      <p:cBhvr>
                                        <p:cTn id="65" dur="500"/>
                                        <p:tgtEl>
                                          <p:spTgt spid="63"/>
                                        </p:tgtEl>
                                      </p:cBhvr>
                                    </p:animEffect>
                                  </p:childTnLst>
                                </p:cTn>
                              </p:par>
                              <p:par>
                                <p:cTn id="66" presetID="16" presetClass="entr" presetSubtype="21" fill="hold" grpId="0" nodeType="withEffect">
                                  <p:stCondLst>
                                    <p:cond delay="0"/>
                                  </p:stCondLst>
                                  <p:childTnLst>
                                    <p:set>
                                      <p:cBhvr>
                                        <p:cTn id="67" dur="1" fill="hold">
                                          <p:stCondLst>
                                            <p:cond delay="0"/>
                                          </p:stCondLst>
                                        </p:cTn>
                                        <p:tgtEl>
                                          <p:spTgt spid="64"/>
                                        </p:tgtEl>
                                        <p:attrNameLst>
                                          <p:attrName>style.visibility</p:attrName>
                                        </p:attrNameLst>
                                      </p:cBhvr>
                                      <p:to>
                                        <p:strVal val="visible"/>
                                      </p:to>
                                    </p:set>
                                    <p:animEffect transition="in" filter="barn(inVertical)">
                                      <p:cBhvr>
                                        <p:cTn id="68" dur="500"/>
                                        <p:tgtEl>
                                          <p:spTgt spid="64"/>
                                        </p:tgtEl>
                                      </p:cBhvr>
                                    </p:animEffect>
                                  </p:childTnLst>
                                </p:cTn>
                              </p:par>
                            </p:childTnLst>
                          </p:cTn>
                        </p:par>
                      </p:childTnLst>
                    </p:cTn>
                  </p:par>
                  <p:par>
                    <p:cTn id="69" fill="hold">
                      <p:stCondLst>
                        <p:cond delay="indefinite"/>
                      </p:stCondLst>
                      <p:childTnLst>
                        <p:par>
                          <p:cTn id="70" fill="hold">
                            <p:stCondLst>
                              <p:cond delay="0"/>
                            </p:stCondLst>
                            <p:childTnLst>
                              <p:par>
                                <p:cTn id="71" presetID="31" presetClass="entr" presetSubtype="0"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anim calcmode="lin" valueType="num">
                                      <p:cBhvr>
                                        <p:cTn id="73" dur="500" fill="hold"/>
                                        <p:tgtEl>
                                          <p:spTgt spid="25"/>
                                        </p:tgtEl>
                                        <p:attrNameLst>
                                          <p:attrName>ppt_w</p:attrName>
                                        </p:attrNameLst>
                                      </p:cBhvr>
                                      <p:tavLst>
                                        <p:tav tm="0">
                                          <p:val>
                                            <p:fltVal val="0"/>
                                          </p:val>
                                        </p:tav>
                                        <p:tav tm="100000">
                                          <p:val>
                                            <p:strVal val="#ppt_w"/>
                                          </p:val>
                                        </p:tav>
                                      </p:tavLst>
                                    </p:anim>
                                    <p:anim calcmode="lin" valueType="num">
                                      <p:cBhvr>
                                        <p:cTn id="74" dur="500" fill="hold"/>
                                        <p:tgtEl>
                                          <p:spTgt spid="25"/>
                                        </p:tgtEl>
                                        <p:attrNameLst>
                                          <p:attrName>ppt_h</p:attrName>
                                        </p:attrNameLst>
                                      </p:cBhvr>
                                      <p:tavLst>
                                        <p:tav tm="0">
                                          <p:val>
                                            <p:fltVal val="0"/>
                                          </p:val>
                                        </p:tav>
                                        <p:tav tm="100000">
                                          <p:val>
                                            <p:strVal val="#ppt_h"/>
                                          </p:val>
                                        </p:tav>
                                      </p:tavLst>
                                    </p:anim>
                                    <p:anim calcmode="lin" valueType="num">
                                      <p:cBhvr>
                                        <p:cTn id="75" dur="500" fill="hold"/>
                                        <p:tgtEl>
                                          <p:spTgt spid="25"/>
                                        </p:tgtEl>
                                        <p:attrNameLst>
                                          <p:attrName>style.rotation</p:attrName>
                                        </p:attrNameLst>
                                      </p:cBhvr>
                                      <p:tavLst>
                                        <p:tav tm="0">
                                          <p:val>
                                            <p:fltVal val="90"/>
                                          </p:val>
                                        </p:tav>
                                        <p:tav tm="100000">
                                          <p:val>
                                            <p:fltVal val="0"/>
                                          </p:val>
                                        </p:tav>
                                      </p:tavLst>
                                    </p:anim>
                                    <p:animEffect transition="in" filter="fade">
                                      <p:cBhvr>
                                        <p:cTn id="76" dur="500"/>
                                        <p:tgtEl>
                                          <p:spTgt spid="25"/>
                                        </p:tgtEl>
                                      </p:cBhvr>
                                    </p:animEffect>
                                  </p:childTnLst>
                                </p:cTn>
                              </p:par>
                            </p:childTnLst>
                          </p:cTn>
                        </p:par>
                      </p:childTnLst>
                    </p:cTn>
                  </p:par>
                  <p:par>
                    <p:cTn id="77" fill="hold">
                      <p:stCondLst>
                        <p:cond delay="indefinite"/>
                      </p:stCondLst>
                      <p:childTnLst>
                        <p:par>
                          <p:cTn id="78" fill="hold">
                            <p:stCondLst>
                              <p:cond delay="0"/>
                            </p:stCondLst>
                            <p:childTnLst>
                              <p:par>
                                <p:cTn id="79" presetID="3" presetClass="entr" presetSubtype="10" fill="hold" nodeType="clickEffect">
                                  <p:stCondLst>
                                    <p:cond delay="0"/>
                                  </p:stCondLst>
                                  <p:childTnLst>
                                    <p:set>
                                      <p:cBhvr>
                                        <p:cTn id="80" dur="1" fill="hold">
                                          <p:stCondLst>
                                            <p:cond delay="0"/>
                                          </p:stCondLst>
                                        </p:cTn>
                                        <p:tgtEl>
                                          <p:spTgt spid="7">
                                            <p:txEl>
                                              <p:pRg st="0" end="0"/>
                                            </p:txEl>
                                          </p:spTgt>
                                        </p:tgtEl>
                                        <p:attrNameLst>
                                          <p:attrName>style.visibility</p:attrName>
                                        </p:attrNameLst>
                                      </p:cBhvr>
                                      <p:to>
                                        <p:strVal val="visible"/>
                                      </p:to>
                                    </p:set>
                                    <p:animEffect transition="in" filter="blinds(horizontal)">
                                      <p:cBhvr>
                                        <p:cTn id="81" dur="500"/>
                                        <p:tgtEl>
                                          <p:spTgt spid="7">
                                            <p:txEl>
                                              <p:pRg st="0" end="0"/>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3" presetClass="entr" presetSubtype="10" fill="hold" nodeType="clickEffect">
                                  <p:stCondLst>
                                    <p:cond delay="0"/>
                                  </p:stCondLst>
                                  <p:childTnLst>
                                    <p:set>
                                      <p:cBhvr>
                                        <p:cTn id="85" dur="1" fill="hold">
                                          <p:stCondLst>
                                            <p:cond delay="0"/>
                                          </p:stCondLst>
                                        </p:cTn>
                                        <p:tgtEl>
                                          <p:spTgt spid="7">
                                            <p:txEl>
                                              <p:pRg st="1" end="1"/>
                                            </p:txEl>
                                          </p:spTgt>
                                        </p:tgtEl>
                                        <p:attrNameLst>
                                          <p:attrName>style.visibility</p:attrName>
                                        </p:attrNameLst>
                                      </p:cBhvr>
                                      <p:to>
                                        <p:strVal val="visible"/>
                                      </p:to>
                                    </p:set>
                                    <p:animEffect transition="in" filter="blinds(horizontal)">
                                      <p:cBhvr>
                                        <p:cTn id="86"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87" fill="hold" display="0">
                  <p:stCondLst>
                    <p:cond delay="indefinite"/>
                  </p:stCondLst>
                </p:cTn>
                <p:tgtEl>
                  <p:spTgt spid="5"/>
                </p:tgtEl>
              </p:cMediaNode>
            </p:video>
          </p:childTnLst>
        </p:cTn>
      </p:par>
    </p:tnLst>
    <p:bldLst>
      <p:bldP spid="2" grpId="0"/>
      <p:bldP spid="51" grpId="0"/>
      <p:bldP spid="52" grpId="0"/>
      <p:bldP spid="53" grpId="0"/>
      <p:bldP spid="54" grpId="0"/>
      <p:bldP spid="55" grpId="0"/>
      <p:bldP spid="57" grpId="0"/>
      <p:bldP spid="58" grpId="0"/>
      <p:bldP spid="60" grpId="0"/>
      <p:bldP spid="61" grpId="0"/>
      <p:bldP spid="63" grpId="0"/>
      <p:bldP spid="64" grpId="0"/>
      <p:bldP spid="32" grpId="0"/>
      <p:bldP spid="33" grpId="0"/>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GM4YjIyMzNmYWRmODUwYWQxNzdjOWI5Yzk0ZWUzYmYifQ=="/>
  <p:tag name="KSO_WPP_MARK_KEY" val="c129ad61-8ad4-4759-a526-98e3d580773e"/>
</p:tagLst>
</file>

<file path=ppt/tags/tag10.xml><?xml version="1.0" encoding="utf-8"?>
<p:tagLst xmlns:a="http://schemas.openxmlformats.org/drawingml/2006/main" xmlns:r="http://schemas.openxmlformats.org/officeDocument/2006/relationships" xmlns:p="http://schemas.openxmlformats.org/presentationml/2006/main">
  <p:tag name="AS_UNIQUEID" val="507"/>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AS_UNIQUEID" val="509"/>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AS_UNIQUEID" val="510"/>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AS_UNIQUEID" val="511"/>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AS_UNIQUEID" val="504"/>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AS_UNIQUEID" val="505"/>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AS_UNIQUEID" val="506"/>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AS_UNIQUEID" val="502"/>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AS_UNIQUEID" val="107"/>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AS_UNIQUEID" val="108"/>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AS_UNIQUEID" val="1209"/>
</p:tagLst>
</file>

<file path=ppt/tags/tag20.xml><?xml version="1.0" encoding="utf-8"?>
<p:tagLst xmlns:a="http://schemas.openxmlformats.org/drawingml/2006/main" xmlns:r="http://schemas.openxmlformats.org/officeDocument/2006/relationships" xmlns:p="http://schemas.openxmlformats.org/presentationml/2006/main">
  <p:tag name="AS_UNIQUEID" val="528"/>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AS_UNIQUEID" val="79"/>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AS_UNIQUEID" val="80"/>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fc69e075-a41f-438e-9408-471a09c2a61f}"/>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c40727a3-c3bb-4893-a826-fcdfcbe6bb33}"/>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375,&quot;width&quot;:7872.500787401575}"/>
</p:tagLst>
</file>

<file path=ppt/tags/tag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16,&quot;width&quot;:11582}"/>
</p:tagLst>
</file>

<file path=ppt/tags/tag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888,&quot;width&quot;:8676}"/>
</p:tagLst>
</file>

<file path=ppt/tags/tag8.xml><?xml version="1.0" encoding="utf-8"?>
<p:tagLst xmlns:a="http://schemas.openxmlformats.org/drawingml/2006/main" xmlns:r="http://schemas.openxmlformats.org/officeDocument/2006/relationships" xmlns:p="http://schemas.openxmlformats.org/presentationml/2006/main">
  <p:tag name="AS_UNIQUEID" val="502"/>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AS_UNIQUEID" val="10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443</TotalTime>
  <Words>1367</Words>
  <Application>Microsoft Office PowerPoint</Application>
  <PresentationFormat>宽屏</PresentationFormat>
  <Paragraphs>203</Paragraphs>
  <Slides>20</Slides>
  <Notes>4</Notes>
  <HiddenSlides>1</HiddenSlides>
  <MMClips>2</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20</vt:i4>
      </vt:variant>
    </vt:vector>
  </HeadingPairs>
  <TitlesOfParts>
    <vt:vector size="28" baseType="lpstr">
      <vt:lpstr>华文新魏</vt:lpstr>
      <vt:lpstr>楷体</vt:lpstr>
      <vt:lpstr>微软雅黑</vt:lpstr>
      <vt:lpstr>Arial</vt:lpstr>
      <vt:lpstr>Calibri</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stalar</dc:creator>
  <cp:lastModifiedBy>Chen Zoe</cp:lastModifiedBy>
  <cp:revision>36</cp:revision>
  <dcterms:created xsi:type="dcterms:W3CDTF">2023-07-10T03:18:00Z</dcterms:created>
  <dcterms:modified xsi:type="dcterms:W3CDTF">2023-07-14T03:36:22Z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BD8852C94BB34176B651CBEDA2223BD6_12</vt:lpwstr>
  </property>
  <property fmtid="{D5CDD505-2E9C-101B-9397-08002B2CF9AE}" pid="3" name="KSOProductBuildVer">
    <vt:lpwstr>2052-11.1.0.14036</vt:lpwstr>
  </property>
</Properties>
</file>